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29" r:id="rId1"/>
    <p:sldMasterId id="2147483942" r:id="rId2"/>
  </p:sldMasterIdLst>
  <p:notesMasterIdLst>
    <p:notesMasterId r:id="rId44"/>
  </p:notesMasterIdLst>
  <p:handoutMasterIdLst>
    <p:handoutMasterId r:id="rId45"/>
  </p:handoutMasterIdLst>
  <p:sldIdLst>
    <p:sldId id="274" r:id="rId3"/>
    <p:sldId id="357" r:id="rId4"/>
    <p:sldId id="290" r:id="rId5"/>
    <p:sldId id="288" r:id="rId6"/>
    <p:sldId id="289" r:id="rId7"/>
    <p:sldId id="325" r:id="rId8"/>
    <p:sldId id="338" r:id="rId9"/>
    <p:sldId id="294" r:id="rId10"/>
    <p:sldId id="295" r:id="rId11"/>
    <p:sldId id="328" r:id="rId12"/>
    <p:sldId id="296" r:id="rId13"/>
    <p:sldId id="337" r:id="rId14"/>
    <p:sldId id="291" r:id="rId15"/>
    <p:sldId id="326" r:id="rId16"/>
    <p:sldId id="336" r:id="rId17"/>
    <p:sldId id="297" r:id="rId18"/>
    <p:sldId id="346" r:id="rId19"/>
    <p:sldId id="343" r:id="rId20"/>
    <p:sldId id="344" r:id="rId21"/>
    <p:sldId id="298" r:id="rId22"/>
    <p:sldId id="299" r:id="rId23"/>
    <p:sldId id="300" r:id="rId24"/>
    <p:sldId id="323" r:id="rId25"/>
    <p:sldId id="339" r:id="rId26"/>
    <p:sldId id="301" r:id="rId27"/>
    <p:sldId id="302" r:id="rId28"/>
    <p:sldId id="303" r:id="rId29"/>
    <p:sldId id="304" r:id="rId30"/>
    <p:sldId id="305" r:id="rId31"/>
    <p:sldId id="306" r:id="rId32"/>
    <p:sldId id="340" r:id="rId33"/>
    <p:sldId id="311" r:id="rId34"/>
    <p:sldId id="349" r:id="rId35"/>
    <p:sldId id="353" r:id="rId36"/>
    <p:sldId id="354" r:id="rId37"/>
    <p:sldId id="356" r:id="rId38"/>
    <p:sldId id="310" r:id="rId39"/>
    <p:sldId id="307" r:id="rId40"/>
    <p:sldId id="313" r:id="rId41"/>
    <p:sldId id="324" r:id="rId42"/>
    <p:sldId id="282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DF2590A4-45F2-4C7F-BB69-BB0649C14CC4}">
          <p14:sldIdLst>
            <p14:sldId id="274"/>
            <p14:sldId id="357"/>
            <p14:sldId id="290"/>
            <p14:sldId id="288"/>
            <p14:sldId id="289"/>
            <p14:sldId id="325"/>
          </p14:sldIdLst>
        </p14:section>
        <p14:section name="Self-managed teams" id="{FBDED172-2CF3-4D43-BC63-E24768E52FCE}">
          <p14:sldIdLst>
            <p14:sldId id="338"/>
            <p14:sldId id="294"/>
            <p14:sldId id="295"/>
            <p14:sldId id="328"/>
            <p14:sldId id="296"/>
          </p14:sldIdLst>
        </p14:section>
        <p14:section name="Guided by defined process framework" id="{66EF1C99-0B31-49F3-B2AA-35132B66CE34}">
          <p14:sldIdLst>
            <p14:sldId id="337"/>
            <p14:sldId id="291"/>
            <p14:sldId id="326"/>
          </p14:sldIdLst>
        </p14:section>
        <p14:section name="Project planning process" id="{79947FF6-ED78-49D6-BF1B-C50838423BF2}">
          <p14:sldIdLst>
            <p14:sldId id="336"/>
            <p14:sldId id="297"/>
            <p14:sldId id="346"/>
            <p14:sldId id="343"/>
            <p14:sldId id="344"/>
            <p14:sldId id="298"/>
            <p14:sldId id="299"/>
            <p14:sldId id="300"/>
            <p14:sldId id="323"/>
          </p14:sldIdLst>
        </p14:section>
        <p14:section name="Metrics for tracking progress and quality" id="{60418A25-576B-4A91-9081-36173413C888}">
          <p14:sldIdLst>
            <p14:sldId id="339"/>
            <p14:sldId id="301"/>
            <p14:sldId id="302"/>
            <p14:sldId id="303"/>
            <p14:sldId id="304"/>
            <p14:sldId id="305"/>
            <p14:sldId id="306"/>
          </p14:sldIdLst>
        </p14:section>
        <p14:section name="Provides Benefits" id="{A5CE01B4-89D0-4CA0-A696-0A858AF2A45E}">
          <p14:sldIdLst>
            <p14:sldId id="340"/>
            <p14:sldId id="311"/>
            <p14:sldId id="349"/>
            <p14:sldId id="353"/>
            <p14:sldId id="354"/>
            <p14:sldId id="356"/>
            <p14:sldId id="310"/>
            <p14:sldId id="307"/>
            <p14:sldId id="313"/>
            <p14:sldId id="324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2688">
          <p15:clr>
            <a:srgbClr val="A4A3A4"/>
          </p15:clr>
        </p15:guide>
        <p15:guide id="4" pos="2880">
          <p15:clr>
            <a:srgbClr val="A4A3A4"/>
          </p15:clr>
        </p15:guide>
        <p15:guide id="5" pos="2976">
          <p15:clr>
            <a:srgbClr val="A4A3A4"/>
          </p15:clr>
        </p15:guide>
        <p15:guide id="6" pos="6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3366"/>
    <a:srgbClr val="CC9A1F"/>
    <a:srgbClr val="5D3995"/>
    <a:srgbClr val="99CC00"/>
    <a:srgbClr val="6699CC"/>
    <a:srgbClr val="660000"/>
    <a:srgbClr val="9081BC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52" autoAdjust="0"/>
  </p:normalViewPr>
  <p:slideViewPr>
    <p:cSldViewPr snapToGrid="0" snapToObjects="1">
      <p:cViewPr varScale="1">
        <p:scale>
          <a:sx n="82" d="100"/>
          <a:sy n="82" d="100"/>
        </p:scale>
        <p:origin x="35" y="267"/>
      </p:cViewPr>
      <p:guideLst>
        <p:guide orient="horz" pos="2160"/>
        <p:guide orient="horz"/>
        <p:guide orient="horz" pos="2688"/>
        <p:guide pos="2880"/>
        <p:guide pos="2976"/>
        <p:guide pos="67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16182"/>
    </p:cViewPr>
  </p:sorterViewPr>
  <p:notesViewPr>
    <p:cSldViewPr snapToGrid="0" snapToObjects="1">
      <p:cViewPr>
        <p:scale>
          <a:sx n="90" d="100"/>
          <a:sy n="90" d="100"/>
        </p:scale>
        <p:origin x="-2694" y="-33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4.xml"/><Relationship Id="rId3" Type="http://schemas.openxmlformats.org/officeDocument/2006/relationships/slide" Target="slides/slide9.xml"/><Relationship Id="rId7" Type="http://schemas.openxmlformats.org/officeDocument/2006/relationships/slide" Target="slides/slide17.xml"/><Relationship Id="rId2" Type="http://schemas.openxmlformats.org/officeDocument/2006/relationships/slide" Target="slides/slide7.xml"/><Relationship Id="rId1" Type="http://schemas.openxmlformats.org/officeDocument/2006/relationships/slide" Target="slides/slide3.xml"/><Relationship Id="rId6" Type="http://schemas.openxmlformats.org/officeDocument/2006/relationships/slide" Target="slides/slide16.xml"/><Relationship Id="rId11" Type="http://schemas.openxmlformats.org/officeDocument/2006/relationships/slide" Target="slides/slide38.xml"/><Relationship Id="rId5" Type="http://schemas.openxmlformats.org/officeDocument/2006/relationships/slide" Target="slides/slide15.xml"/><Relationship Id="rId10" Type="http://schemas.openxmlformats.org/officeDocument/2006/relationships/slide" Target="slides/slide31.xml"/><Relationship Id="rId4" Type="http://schemas.openxmlformats.org/officeDocument/2006/relationships/slide" Target="slides/slide12.xml"/><Relationship Id="rId9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4" tIns="0" rIns="19084" bIns="0" anchor="b"/>
          <a:lstStyle/>
          <a:p>
            <a:pPr algn="r" defTabSz="957263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7263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79875" name="Rectangle 12"/>
          <p:cNvSpPr>
            <a:spLocks noChangeArrowheads="1"/>
          </p:cNvSpPr>
          <p:nvPr/>
        </p:nvSpPr>
        <p:spPr bwMode="auto">
          <a:xfrm>
            <a:off x="6518275" y="8872538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7" tIns="44527" rIns="89057" bIns="44527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5706731F-15E7-433D-8FB4-E5AD1E68D06B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9876" name="Line 15"/>
          <p:cNvSpPr>
            <a:spLocks noChangeShapeType="1"/>
          </p:cNvSpPr>
          <p:nvPr/>
        </p:nvSpPr>
        <p:spPr bwMode="auto">
          <a:xfrm flipH="1">
            <a:off x="230188" y="8759825"/>
            <a:ext cx="65500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31" tIns="44915" rIns="89831" bIns="44915" anchor="ctr">
            <a:spAutoFit/>
          </a:bodyPr>
          <a:lstStyle/>
          <a:p>
            <a:endParaRPr lang="en-US" dirty="0"/>
          </a:p>
        </p:txBody>
      </p:sp>
      <p:pic>
        <p:nvPicPr>
          <p:cNvPr id="79877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7138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853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1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8991600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Box 12"/>
          <p:cNvSpPr txBox="1">
            <a:spLocks noChangeArrowheads="1"/>
          </p:cNvSpPr>
          <p:nvPr/>
        </p:nvSpPr>
        <p:spPr bwMode="auto">
          <a:xfrm>
            <a:off x="276225" y="0"/>
            <a:ext cx="27797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>
              <a:defRPr/>
            </a:pPr>
            <a:r>
              <a:rPr lang="en-US" dirty="0" smtClean="0"/>
              <a:t>Leading a Development Team: TSP Overview</a:t>
            </a:r>
          </a:p>
        </p:txBody>
      </p:sp>
      <p:sp>
        <p:nvSpPr>
          <p:cNvPr id="14" name="Slide Image Placeholder 2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40966" name="TextBox 15"/>
          <p:cNvSpPr txBox="1">
            <a:spLocks noChangeArrowheads="1"/>
          </p:cNvSpPr>
          <p:nvPr/>
        </p:nvSpPr>
        <p:spPr bwMode="auto">
          <a:xfrm>
            <a:off x="6159500" y="9002713"/>
            <a:ext cx="6985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>
              <a:defRPr/>
            </a:pPr>
            <a:fld id="{A6D5123B-D0C8-4FAC-9DFB-B82E86F99B0E}" type="slidenum">
              <a:rPr lang="en-US" smtClean="0"/>
              <a:pPr algn="r" eaLnBrk="1" hangingPunct="1">
                <a:defRPr/>
              </a:pPr>
              <a:t>‹#›</a:t>
            </a:fld>
            <a:endParaRPr lang="en-US" dirty="0" smtClean="0"/>
          </a:p>
        </p:txBody>
      </p:sp>
      <p:sp>
        <p:nvSpPr>
          <p:cNvPr id="17" name="Notes Placeholder 22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40968" name="TextBox 17"/>
          <p:cNvSpPr txBox="1">
            <a:spLocks noChangeArrowheads="1"/>
          </p:cNvSpPr>
          <p:nvPr/>
        </p:nvSpPr>
        <p:spPr bwMode="auto">
          <a:xfrm>
            <a:off x="4191000" y="9002713"/>
            <a:ext cx="21590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>
              <a:defRPr/>
            </a:pPr>
            <a:r>
              <a:rPr lang="en-US" dirty="0" smtClean="0"/>
              <a:t>© 2012 Carnegie Mellon University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61678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Notes Placeholder 1"/>
          <p:cNvSpPr>
            <a:spLocks noGrp="1"/>
          </p:cNvSpPr>
          <p:nvPr/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929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4279151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0653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1362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2026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22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837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08845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1878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916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5819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0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439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0625" y="703263"/>
            <a:ext cx="4630738" cy="3473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7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0625" y="703263"/>
            <a:ext cx="4630738" cy="3473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489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0625" y="703263"/>
            <a:ext cx="4630738" cy="3473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0796989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70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121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216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235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39497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327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789732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383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5047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2657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731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21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015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756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650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578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670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3250"/>
            <a:ext cx="5146675" cy="4183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78518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450" y="4414838"/>
            <a:ext cx="5143500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1147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100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6425"/>
            <a:ext cx="5140325" cy="4181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5098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4387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09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otes Placeholder 1"/>
          <p:cNvSpPr>
            <a:spLocks noGrp="1"/>
          </p:cNvSpPr>
          <p:nvPr/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tabLst>
                <a:tab pos="292100" algn="l"/>
                <a:tab pos="571500" algn="l"/>
              </a:tabLst>
            </a:pPr>
            <a:endParaRPr lang="en-US" dirty="0"/>
          </a:p>
        </p:txBody>
      </p:sp>
      <p:sp>
        <p:nvSpPr>
          <p:cNvPr id="45059" name="Slide Image Placeholder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Notes Placeholder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7065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6438"/>
            <a:ext cx="4625975" cy="3470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18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2213" y="703263"/>
            <a:ext cx="4629150" cy="3473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55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726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endParaRPr lang="en-US" sz="900" dirty="0"/>
          </a:p>
          <a:p>
            <a:pPr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1203" name="Slide Image Placeholder 3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717101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19"/>
          <p:cNvSpPr txBox="1">
            <a:spLocks noChangeArrowheads="1"/>
          </p:cNvSpPr>
          <p:nvPr userDrawn="1"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5393849" y="2450785"/>
            <a:ext cx="2911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TSP Overview</a:t>
            </a:r>
            <a:endParaRPr lang="en-US" sz="3200" b="1" dirty="0"/>
          </a:p>
        </p:txBody>
      </p:sp>
      <p:cxnSp>
        <p:nvCxnSpPr>
          <p:cNvPr id="46" name="Straight Connector 45"/>
          <p:cNvCxnSpPr/>
          <p:nvPr userDrawn="1"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412865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5304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1033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21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9"/>
          <p:cNvSpPr txBox="1">
            <a:spLocks noChangeArrowheads="1"/>
          </p:cNvSpPr>
          <p:nvPr userDrawn="1"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5393849" y="2450785"/>
            <a:ext cx="2911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TSP Overview</a:t>
            </a:r>
            <a:endParaRPr lang="en-US" sz="3200" b="1" dirty="0"/>
          </a:p>
        </p:txBody>
      </p:sp>
      <p:cxnSp>
        <p:nvCxnSpPr>
          <p:cNvPr id="37" name="Straight Connector 36"/>
          <p:cNvCxnSpPr/>
          <p:nvPr userDrawn="1"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605764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70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9733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582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36594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163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829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9154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914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44943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079699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234060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5552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287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74689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4032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750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222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5570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27319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87317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TSP Overview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90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27" r:id="rId13"/>
    <p:sldLayoutId id="2147483928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153404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kasunic\Desktop\SVN%20Checkout\TSP%20Team%20Leader%20course\Course%20Notebook\Notebook%20Contents\M2.%20TSP%20Overview\TL%20Role%20Spec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Team Leader’s Role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573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The team leader does not typically take one of the aforementioned eight team roles.</a:t>
            </a:r>
          </a:p>
          <a:p>
            <a:pPr marL="0" indent="0" eaLnBrk="1" hangingPunct="1"/>
            <a:r>
              <a:rPr lang="en-US" sz="1800" dirty="0" smtClean="0"/>
              <a:t>The team leader’s role on a TSP team is to </a:t>
            </a:r>
          </a:p>
          <a:p>
            <a:pPr lvl="1" eaLnBrk="1" hangingPunct="1"/>
            <a:r>
              <a:rPr lang="en-US" sz="1800" dirty="0" smtClean="0"/>
              <a:t>guide the team in doing its work</a:t>
            </a:r>
          </a:p>
          <a:p>
            <a:pPr lvl="1" eaLnBrk="1" hangingPunct="1"/>
            <a:r>
              <a:rPr lang="en-US" sz="1800" dirty="0" smtClean="0"/>
              <a:t>support the self-managed team concept</a:t>
            </a:r>
          </a:p>
          <a:p>
            <a:pPr lvl="1" eaLnBrk="1" hangingPunct="1"/>
            <a:r>
              <a:rPr lang="en-US" sz="1800" dirty="0" smtClean="0"/>
              <a:t>take the time to reach full consensus on all important issues</a:t>
            </a:r>
          </a:p>
          <a:p>
            <a:pPr lvl="1" eaLnBrk="1" hangingPunct="1"/>
            <a:r>
              <a:rPr lang="en-US" sz="1800" dirty="0" smtClean="0"/>
              <a:t>ensure that the team establishes high standards for the work</a:t>
            </a:r>
          </a:p>
          <a:p>
            <a:pPr lvl="1" eaLnBrk="1" hangingPunct="1"/>
            <a:r>
              <a:rPr lang="en-US" sz="1800" dirty="0" smtClean="0"/>
              <a:t>promote and facilitate team problem solving</a:t>
            </a:r>
          </a:p>
          <a:p>
            <a:pPr lvl="1" eaLnBrk="1" hangingPunct="1"/>
            <a:r>
              <a:rPr lang="en-US" sz="1800" dirty="0" smtClean="0"/>
              <a:t>provide management support to the team and interface with management for the team</a:t>
            </a:r>
          </a:p>
          <a:p>
            <a:pPr lvl="1" eaLnBrk="1" hangingPunct="1"/>
            <a:r>
              <a:rPr lang="en-US" sz="1800" dirty="0" smtClean="0"/>
              <a:t>protect the team so that team members can focus on the project</a:t>
            </a:r>
          </a:p>
        </p:txBody>
      </p:sp>
      <p:sp>
        <p:nvSpPr>
          <p:cNvPr id="2" name="Action Button: Forward or Next 1">
            <a:hlinkClick r:id="rId3" action="ppaction://hlinkfile" highlightClick="1"/>
          </p:cNvPr>
          <p:cNvSpPr/>
          <p:nvPr/>
        </p:nvSpPr>
        <p:spPr bwMode="auto">
          <a:xfrm>
            <a:off x="4572005" y="6045798"/>
            <a:ext cx="193638" cy="193638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2606" y="6019506"/>
            <a:ext cx="35715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Handout: TSP </a:t>
            </a:r>
            <a:r>
              <a:rPr lang="en-US" dirty="0"/>
              <a:t>Team Leader Roles and Responsibilities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Team Lead as Developer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It is generally best for the team leader to devote their energy and time to leading the team.</a:t>
            </a:r>
          </a:p>
          <a:p>
            <a:pPr marL="0" indent="0" eaLnBrk="1" hangingPunct="1"/>
            <a:r>
              <a:rPr lang="en-US" dirty="0" smtClean="0"/>
              <a:t>In some cases, it may be appropriate for a team leader to engage in development work. For example,</a:t>
            </a:r>
          </a:p>
          <a:p>
            <a:pPr lvl="1" eaLnBrk="1" hangingPunct="1"/>
            <a:r>
              <a:rPr lang="en-US" dirty="0" smtClean="0"/>
              <a:t>with small teams </a:t>
            </a:r>
          </a:p>
          <a:p>
            <a:pPr lvl="1" eaLnBrk="1" hangingPunct="1"/>
            <a:r>
              <a:rPr lang="en-US" dirty="0" smtClean="0"/>
              <a:t>in situations where the team leader possesses unique skills</a:t>
            </a:r>
          </a:p>
          <a:p>
            <a:pPr marL="0" indent="0" eaLnBrk="1" hangingPunct="1"/>
            <a:r>
              <a:rPr lang="en-US" dirty="0" smtClean="0"/>
              <a:t>But team leaders who are also developers can become enmeshed in work details and be less effective leaders.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TSP</a:t>
            </a:r>
          </a:p>
          <a:p>
            <a:pPr lvl="1" eaLnBrk="1" hangingPunct="1"/>
            <a:r>
              <a:rPr lang="en-US" dirty="0" smtClean="0"/>
              <a:t>establishes self-managed teams</a:t>
            </a:r>
          </a:p>
          <a:p>
            <a:pPr lvl="1" eaLnBrk="1" hangingPunct="1"/>
            <a:r>
              <a:rPr lang="en-US" dirty="0" smtClean="0"/>
              <a:t>is guided by a defined process framework</a:t>
            </a:r>
          </a:p>
          <a:p>
            <a:pPr lvl="1" eaLnBrk="1" hangingPunct="1"/>
            <a:r>
              <a:rPr lang="en-US" dirty="0" smtClean="0"/>
              <a:t>provides a team-based project planning process guided by a coach</a:t>
            </a:r>
          </a:p>
          <a:p>
            <a:pPr lvl="1" eaLnBrk="1" hangingPunct="1"/>
            <a:r>
              <a:rPr lang="en-US" dirty="0" smtClean="0"/>
              <a:t>includes metrics for tracking project status and product quality</a:t>
            </a:r>
          </a:p>
          <a:p>
            <a:pPr lvl="1" eaLnBrk="1" hangingPunct="1"/>
            <a:r>
              <a:rPr lang="en-US" dirty="0" smtClean="0"/>
              <a:t>provides immediate, measurable benefits</a:t>
            </a:r>
          </a:p>
        </p:txBody>
      </p:sp>
      <p:sp>
        <p:nvSpPr>
          <p:cNvPr id="14340" name="Isosceles Triangle 1"/>
          <p:cNvSpPr>
            <a:spLocks noChangeArrowheads="1"/>
          </p:cNvSpPr>
          <p:nvPr/>
        </p:nvSpPr>
        <p:spPr bwMode="auto">
          <a:xfrm rot="5400000">
            <a:off x="664369" y="2447486"/>
            <a:ext cx="342900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Defined Process Framework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TSP is based on a defined process framework.</a:t>
            </a:r>
          </a:p>
          <a:p>
            <a:pPr marL="0" indent="0" eaLnBrk="1" hangingPunct="1"/>
            <a:r>
              <a:rPr lang="en-US" dirty="0" smtClean="0"/>
              <a:t>The TSP process framework was designed to be integrated with existing processes, methods, and tools.</a:t>
            </a:r>
          </a:p>
          <a:p>
            <a:pPr marL="0" indent="0" eaLnBrk="1" hangingPunct="1"/>
            <a:r>
              <a:rPr lang="en-US" dirty="0" smtClean="0"/>
              <a:t>Processes within the framework can be tailored by the team under the guidance of a TSP coach.</a:t>
            </a:r>
          </a:p>
          <a:p>
            <a:pPr marL="0" indent="0" eaLnBrk="1" hangingPunct="1"/>
            <a:r>
              <a:rPr lang="en-US" dirty="0" smtClean="0"/>
              <a:t>The TSP process</a:t>
            </a:r>
          </a:p>
          <a:p>
            <a:pPr lvl="1" eaLnBrk="1" hangingPunct="1"/>
            <a:r>
              <a:rPr lang="en-US" dirty="0" smtClean="0"/>
              <a:t>guides the work (but doesn’t constrain it)</a:t>
            </a:r>
          </a:p>
          <a:p>
            <a:pPr lvl="1" eaLnBrk="1" hangingPunct="1"/>
            <a:r>
              <a:rPr lang="en-US" dirty="0" smtClean="0"/>
              <a:t>ensures consistency of results</a:t>
            </a:r>
          </a:p>
          <a:p>
            <a:pPr lvl="1" eaLnBrk="1" hangingPunct="1"/>
            <a:r>
              <a:rPr lang="en-US" dirty="0" smtClean="0"/>
              <a:t>promotes effective communication</a:t>
            </a:r>
          </a:p>
          <a:p>
            <a:pPr lvl="1" eaLnBrk="1" hangingPunct="1"/>
            <a:r>
              <a:rPr lang="en-US" dirty="0" smtClean="0"/>
              <a:t>stimulates individual and team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Process Scripts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04925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All activities to plan, track, develop, and maintain a software product are guided by process scripts.</a:t>
            </a:r>
          </a:p>
          <a:p>
            <a:pPr marL="0" indent="0" eaLnBrk="1" hangingPunct="1"/>
            <a:r>
              <a:rPr lang="en-US" dirty="0" smtClean="0"/>
              <a:t>Scripts provide expert-level guidance on how to use the processes within the framework.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0" y="2647950"/>
            <a:ext cx="50228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68942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TSP</a:t>
            </a:r>
          </a:p>
          <a:p>
            <a:pPr lvl="1" eaLnBrk="1" hangingPunct="1"/>
            <a:r>
              <a:rPr lang="en-US" dirty="0" smtClean="0"/>
              <a:t>establishes self-managed teams</a:t>
            </a:r>
          </a:p>
          <a:p>
            <a:pPr lvl="1" eaLnBrk="1" hangingPunct="1"/>
            <a:r>
              <a:rPr lang="en-US" dirty="0" smtClean="0"/>
              <a:t>is guided by a defined process framework</a:t>
            </a:r>
          </a:p>
          <a:p>
            <a:pPr lvl="1" eaLnBrk="1" hangingPunct="1"/>
            <a:r>
              <a:rPr lang="en-US" dirty="0" smtClean="0"/>
              <a:t>provides a team-based project planning process guided by a coach</a:t>
            </a:r>
          </a:p>
          <a:p>
            <a:pPr lvl="1" eaLnBrk="1" hangingPunct="1"/>
            <a:r>
              <a:rPr lang="en-US" dirty="0" smtClean="0"/>
              <a:t>includes metrics for tracking project status and product quality</a:t>
            </a:r>
          </a:p>
          <a:p>
            <a:pPr lvl="1" eaLnBrk="1" hangingPunct="1"/>
            <a:r>
              <a:rPr lang="en-US" dirty="0" smtClean="0"/>
              <a:t>provides immediate, measurable benefits</a:t>
            </a:r>
          </a:p>
        </p:txBody>
      </p:sp>
      <p:sp>
        <p:nvSpPr>
          <p:cNvPr id="17412" name="Isosceles Triangle 1"/>
          <p:cNvSpPr>
            <a:spLocks noChangeArrowheads="1"/>
          </p:cNvSpPr>
          <p:nvPr/>
        </p:nvSpPr>
        <p:spPr bwMode="auto">
          <a:xfrm rot="5400000">
            <a:off x="665162" y="2909888"/>
            <a:ext cx="341313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Planning and Team Building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17625"/>
            <a:ext cx="8455025" cy="3654425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The </a:t>
            </a:r>
            <a:r>
              <a:rPr lang="en-US" sz="1800" i="1" dirty="0" smtClean="0"/>
              <a:t>TSP launch </a:t>
            </a:r>
            <a:r>
              <a:rPr lang="en-US" sz="1800" dirty="0" smtClean="0"/>
              <a:t>process addresses planning and team building.</a:t>
            </a:r>
          </a:p>
          <a:p>
            <a:pPr marL="0" indent="0" eaLnBrk="1" hangingPunct="1"/>
            <a:r>
              <a:rPr lang="en-US" sz="1800" dirty="0" smtClean="0"/>
              <a:t>A typical launch takes two-four days. Small teams need less time.</a:t>
            </a:r>
          </a:p>
          <a:p>
            <a:pPr lvl="1" eaLnBrk="1" hangingPunct="1"/>
            <a:r>
              <a:rPr lang="en-US" sz="1800" dirty="0" smtClean="0"/>
              <a:t>The launch is considered part of the project work.</a:t>
            </a:r>
          </a:p>
          <a:p>
            <a:pPr lvl="1" eaLnBrk="1" hangingPunct="1"/>
            <a:r>
              <a:rPr lang="en-US" sz="1800" dirty="0" smtClean="0"/>
              <a:t>All team members participate.</a:t>
            </a:r>
          </a:p>
          <a:p>
            <a:pPr lvl="1" eaLnBrk="1" hangingPunct="1"/>
            <a:r>
              <a:rPr lang="en-US" sz="1800" dirty="0" smtClean="0"/>
              <a:t>The launch is guided by an SEI-certified TSP coach.</a:t>
            </a:r>
          </a:p>
          <a:p>
            <a:pPr marL="0" indent="0" eaLnBrk="1" hangingPunct="1"/>
            <a:r>
              <a:rPr lang="en-US" sz="1800" dirty="0" smtClean="0"/>
              <a:t>Management provides the goals and </a:t>
            </a:r>
            <a:br>
              <a:rPr lang="en-US" sz="1800" dirty="0" smtClean="0"/>
            </a:br>
            <a:r>
              <a:rPr lang="en-US" sz="1800" dirty="0" smtClean="0"/>
              <a:t>constraints for the project.</a:t>
            </a:r>
          </a:p>
          <a:p>
            <a:pPr marL="0" indent="0" eaLnBrk="1" hangingPunct="1"/>
            <a:r>
              <a:rPr lang="en-US" sz="1800" dirty="0" smtClean="0"/>
              <a:t>The team then develops its plan for </a:t>
            </a:r>
            <a:br>
              <a:rPr lang="en-US" sz="1800" dirty="0" smtClean="0"/>
            </a:br>
            <a:r>
              <a:rPr lang="en-US" sz="1800" dirty="0" smtClean="0"/>
              <a:t>meeting management’s objectives. </a:t>
            </a:r>
          </a:p>
          <a:p>
            <a:pPr marL="0" indent="0" eaLnBrk="1" hangingPunct="1"/>
            <a:r>
              <a:rPr lang="en-US" sz="1800" dirty="0" smtClean="0"/>
              <a:t>If necessary, the team negotiates with </a:t>
            </a:r>
            <a:br>
              <a:rPr lang="en-US" sz="1800" dirty="0" smtClean="0"/>
            </a:br>
            <a:r>
              <a:rPr lang="en-US" sz="1800" dirty="0" smtClean="0"/>
              <a:t>management to arrive at a mutually </a:t>
            </a:r>
            <a:br>
              <a:rPr lang="en-US" sz="1800" dirty="0" smtClean="0"/>
            </a:br>
            <a:r>
              <a:rPr lang="en-US" sz="1800" dirty="0" smtClean="0"/>
              <a:t>agreeable outcome.</a:t>
            </a:r>
          </a:p>
        </p:txBody>
      </p:sp>
      <p:pic>
        <p:nvPicPr>
          <p:cNvPr id="2050" name="Picture 2" descr="C:\Users\mkasunic\Desktop\team mee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6488"/>
            <a:ext cx="3181350" cy="210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7"/>
          <p:cNvSpPr>
            <a:spLocks noGrp="1"/>
          </p:cNvSpPr>
          <p:nvPr>
            <p:ph type="title"/>
          </p:nvPr>
        </p:nvSpPr>
        <p:spPr>
          <a:xfrm>
            <a:off x="257175" y="593725"/>
            <a:ext cx="8505825" cy="344488"/>
          </a:xfrm>
        </p:spPr>
        <p:txBody>
          <a:bodyPr/>
          <a:lstStyle/>
          <a:p>
            <a:r>
              <a:rPr lang="en-US" dirty="0" smtClean="0"/>
              <a:t>TSP Development Strategy</a:t>
            </a:r>
          </a:p>
        </p:txBody>
      </p:sp>
      <p:sp>
        <p:nvSpPr>
          <p:cNvPr id="21" name="Text Placeholder 6"/>
          <p:cNvSpPr txBox="1">
            <a:spLocks/>
          </p:cNvSpPr>
          <p:nvPr/>
        </p:nvSpPr>
        <p:spPr bwMode="gray">
          <a:xfrm>
            <a:off x="355599" y="1371600"/>
            <a:ext cx="799694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r>
              <a:rPr lang="en-US" sz="1800" kern="0" dirty="0" smtClean="0">
                <a:latin typeface="+mj-lt"/>
                <a:ea typeface="+mn-ea"/>
              </a:rPr>
              <a:t>A team can begin using TSP on a newly </a:t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started project or on a project that is </a:t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already underway (any cycle or phase</a:t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of a cycle).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r>
              <a:rPr lang="en-US" sz="1800" kern="0" dirty="0" smtClean="0">
                <a:latin typeface="+mj-lt"/>
                <a:ea typeface="+mn-ea"/>
              </a:rPr>
              <a:t>The TSP planning cycle begins with </a:t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a launch or a re-launch and ends </a:t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with a postmortem. </a:t>
            </a:r>
            <a:endParaRPr lang="en-US" sz="1800" kern="0" dirty="0">
              <a:latin typeface="+mj-lt"/>
              <a:ea typeface="+mn-ea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r>
              <a:rPr lang="en-US" sz="1800" kern="0" dirty="0" smtClean="0">
                <a:latin typeface="+mj-lt"/>
                <a:ea typeface="+mn-ea"/>
              </a:rPr>
              <a:t>The </a:t>
            </a:r>
            <a:r>
              <a:rPr lang="en-US" sz="1800" kern="0" dirty="0">
                <a:latin typeface="+mj-lt"/>
                <a:ea typeface="+mn-ea"/>
              </a:rPr>
              <a:t>development strategy is guided </a:t>
            </a:r>
            <a:r>
              <a:rPr lang="en-US" sz="1800" kern="0" dirty="0" smtClean="0">
                <a:latin typeface="+mj-lt"/>
                <a:ea typeface="+mn-ea"/>
              </a:rPr>
              <a:t/>
            </a:r>
            <a:br>
              <a:rPr lang="en-US" sz="1800" kern="0" dirty="0" smtClean="0">
                <a:latin typeface="+mj-lt"/>
                <a:ea typeface="+mn-ea"/>
              </a:rPr>
            </a:br>
            <a:r>
              <a:rPr lang="en-US" sz="1800" kern="0" dirty="0" smtClean="0">
                <a:latin typeface="+mj-lt"/>
                <a:ea typeface="+mn-ea"/>
              </a:rPr>
              <a:t>by </a:t>
            </a:r>
            <a:r>
              <a:rPr lang="en-US" sz="1800" kern="0" dirty="0">
                <a:latin typeface="+mj-lt"/>
                <a:ea typeface="+mn-ea"/>
              </a:rPr>
              <a:t>business and technical needs.</a:t>
            </a:r>
          </a:p>
          <a:p>
            <a:pPr marL="463550" lvl="1" indent="-231775"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Char char="●"/>
              <a:defRPr/>
            </a:pPr>
            <a:r>
              <a:rPr lang="en-US" sz="1600" kern="0" dirty="0">
                <a:latin typeface="+mj-lt"/>
              </a:rPr>
              <a:t>iteratively in small cycles</a:t>
            </a:r>
          </a:p>
          <a:p>
            <a:pPr marL="463550" lvl="1" indent="-231775"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Char char="●"/>
              <a:defRPr/>
            </a:pPr>
            <a:r>
              <a:rPr lang="en-US" sz="1600" kern="0" dirty="0">
                <a:latin typeface="+mj-lt"/>
              </a:rPr>
              <a:t>in a spiral with increasing cycle content</a:t>
            </a:r>
          </a:p>
          <a:p>
            <a:pPr marL="463550" lvl="1" indent="-231775"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Char char="●"/>
              <a:defRPr/>
            </a:pPr>
            <a:r>
              <a:rPr lang="en-US" sz="1600" kern="0" dirty="0">
                <a:latin typeface="+mj-lt"/>
              </a:rPr>
              <a:t>sequentially as in a waterfall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endParaRPr lang="en-US" sz="1800" kern="0" dirty="0">
              <a:latin typeface="+mj-lt"/>
              <a:ea typeface="+mn-ea"/>
            </a:endParaRPr>
          </a:p>
          <a:p>
            <a:pPr marL="342900" indent="-342900" eaLnBrk="0" hangingPunct="0"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endParaRPr lang="en-US" sz="1800" kern="0" dirty="0">
              <a:latin typeface="+mj-lt"/>
              <a:ea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300" y="1371600"/>
            <a:ext cx="4052132" cy="32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678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26980" y="1076758"/>
            <a:ext cx="7898524" cy="1446897"/>
            <a:chOff x="526980" y="1076758"/>
            <a:chExt cx="7898524" cy="1446897"/>
          </a:xfrm>
        </p:grpSpPr>
        <p:sp>
          <p:nvSpPr>
            <p:cNvPr id="6" name="Rectangle 5"/>
            <p:cNvSpPr/>
            <p:nvPr/>
          </p:nvSpPr>
          <p:spPr bwMode="auto">
            <a:xfrm>
              <a:off x="526980" y="1458147"/>
              <a:ext cx="1731190" cy="106550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526980" y="1263350"/>
              <a:ext cx="7898524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3697356" y="1076758"/>
              <a:ext cx="12330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The Project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284300" y="1458147"/>
              <a:ext cx="2492146" cy="106550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802577" y="1458147"/>
              <a:ext cx="3622927" cy="106550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26980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8425504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526980" y="1751047"/>
              <a:ext cx="1731190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955597" y="1584576"/>
              <a:ext cx="873957" cy="276999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Release 1</a:t>
              </a:r>
              <a:endParaRPr lang="en-US" sz="1200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2284300" y="1751047"/>
              <a:ext cx="2492146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3093395" y="1589600"/>
              <a:ext cx="873957" cy="276999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Release 2</a:t>
              </a:r>
              <a:endParaRPr lang="en-US" sz="1200" dirty="0"/>
            </a:p>
          </p:txBody>
        </p:sp>
        <p:cxnSp>
          <p:nvCxnSpPr>
            <p:cNvPr id="55" name="Straight Arrow Connector 54"/>
            <p:cNvCxnSpPr/>
            <p:nvPr/>
          </p:nvCxnSpPr>
          <p:spPr bwMode="auto">
            <a:xfrm>
              <a:off x="4807755" y="1751047"/>
              <a:ext cx="3617749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177062" y="1584576"/>
              <a:ext cx="873957" cy="276999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Release </a:t>
              </a:r>
              <a:r>
                <a:rPr lang="en-US" sz="1200" i="1" dirty="0" smtClean="0"/>
                <a:t>n</a:t>
              </a:r>
              <a:endParaRPr lang="en-US" sz="1200" i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Planning in TSP – Bird’s Eye View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1802" y="1821389"/>
            <a:ext cx="7903702" cy="702265"/>
            <a:chOff x="521802" y="1821389"/>
            <a:chExt cx="7903702" cy="702265"/>
          </a:xfrm>
        </p:grpSpPr>
        <p:sp>
          <p:nvSpPr>
            <p:cNvPr id="34" name="TextBox 33"/>
            <p:cNvSpPr txBox="1"/>
            <p:nvPr/>
          </p:nvSpPr>
          <p:spPr>
            <a:xfrm>
              <a:off x="521802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1</a:t>
              </a:r>
              <a:endParaRPr lang="en-US" sz="105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366245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2</a:t>
              </a:r>
              <a:endParaRPr lang="en-US" sz="105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28430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3</a:t>
              </a:r>
              <a:endParaRPr lang="en-US" sz="105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128743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4</a:t>
              </a:r>
              <a:endParaRPr lang="en-US" sz="105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061589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5</a:t>
              </a:r>
              <a:endParaRPr lang="en-US" sz="105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802577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6</a:t>
              </a:r>
              <a:endParaRPr lang="en-US" sz="105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64702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7</a:t>
              </a:r>
              <a:endParaRPr lang="en-US" sz="105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542438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Cycle </a:t>
              </a:r>
              <a:r>
                <a:rPr lang="en-US" sz="1050" i="1" dirty="0" smtClean="0"/>
                <a:t>n</a:t>
              </a:r>
              <a:endParaRPr lang="en-US" sz="1050" i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25255" y="1925487"/>
              <a:ext cx="7900249" cy="598167"/>
              <a:chOff x="525255" y="1925487"/>
              <a:chExt cx="7900249" cy="598167"/>
            </a:xfrm>
          </p:grpSpPr>
          <p:sp>
            <p:nvSpPr>
              <p:cNvPr id="52" name="Left Brace 51"/>
              <p:cNvSpPr/>
              <p:nvPr/>
            </p:nvSpPr>
            <p:spPr bwMode="auto">
              <a:xfrm rot="5400000" flipV="1">
                <a:off x="759916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53" name="Left Brace 52"/>
              <p:cNvSpPr/>
              <p:nvPr/>
            </p:nvSpPr>
            <p:spPr bwMode="auto">
              <a:xfrm rot="5400000" flipV="1">
                <a:off x="1636759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1" name="Left Brace 60"/>
              <p:cNvSpPr/>
              <p:nvPr/>
            </p:nvSpPr>
            <p:spPr bwMode="auto">
              <a:xfrm rot="5400000" flipV="1">
                <a:off x="2522414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2" name="Left Brace 61"/>
              <p:cNvSpPr/>
              <p:nvPr/>
            </p:nvSpPr>
            <p:spPr bwMode="auto">
              <a:xfrm rot="5400000" flipV="1">
                <a:off x="3399257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6" name="Left Brace 65"/>
              <p:cNvSpPr/>
              <p:nvPr/>
            </p:nvSpPr>
            <p:spPr bwMode="auto">
              <a:xfrm rot="5400000" flipV="1">
                <a:off x="4307499" y="1821823"/>
                <a:ext cx="200223" cy="732491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0" name="Left Brace 69"/>
              <p:cNvSpPr/>
              <p:nvPr/>
            </p:nvSpPr>
            <p:spPr bwMode="auto">
              <a:xfrm rot="5400000" flipV="1">
                <a:off x="5040691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1" name="Left Brace 70"/>
              <p:cNvSpPr/>
              <p:nvPr/>
            </p:nvSpPr>
            <p:spPr bwMode="auto">
              <a:xfrm rot="5400000" flipV="1">
                <a:off x="5917534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5" name="Left Brace 74"/>
              <p:cNvSpPr/>
              <p:nvPr/>
            </p:nvSpPr>
            <p:spPr bwMode="auto">
              <a:xfrm rot="5400000" flipV="1">
                <a:off x="7788348" y="1651023"/>
                <a:ext cx="200223" cy="1074089"/>
              </a:xfrm>
              <a:prstGeom prst="lef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525255" y="2388482"/>
                <a:ext cx="667820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1213846" y="2388482"/>
                <a:ext cx="1044324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tabLst>
                    <a:tab pos="292100" algn="l"/>
                    <a:tab pos="571500" algn="l"/>
                  </a:tabLst>
                </a:pPr>
                <a:endParaRPr lang="en-US" dirty="0"/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2287753" y="2388482"/>
                <a:ext cx="667820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2976344" y="2388482"/>
                <a:ext cx="1044324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tabLst>
                    <a:tab pos="292100" algn="l"/>
                    <a:tab pos="571500" algn="l"/>
                  </a:tabLst>
                </a:pPr>
                <a:endParaRPr lang="en-US" dirty="0"/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4040502" y="2388482"/>
                <a:ext cx="734217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4806030" y="2388482"/>
                <a:ext cx="667820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5494621" y="2388482"/>
                <a:ext cx="1044324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tabLst>
                    <a:tab pos="292100" algn="l"/>
                    <a:tab pos="571500" algn="l"/>
                  </a:tabLst>
                </a:pPr>
                <a:endParaRPr lang="en-US" dirty="0"/>
              </a:p>
            </p:txBody>
          </p:sp>
          <p:sp>
            <p:nvSpPr>
              <p:cNvPr id="73" name="Rectangle 72"/>
              <p:cNvSpPr/>
              <p:nvPr/>
            </p:nvSpPr>
            <p:spPr bwMode="auto">
              <a:xfrm>
                <a:off x="7351414" y="2388482"/>
                <a:ext cx="1074090" cy="1351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6841856" y="243320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6917301" y="243320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6992746" y="243320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>
                <a:off x="6841856" y="1925487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 bwMode="auto">
              <a:xfrm>
                <a:off x="6917301" y="1925487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 bwMode="auto">
              <a:xfrm>
                <a:off x="6992746" y="1925487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221078" y="2643884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Launch</a:t>
            </a:r>
            <a:endParaRPr lang="en-US" sz="14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526980" y="2523654"/>
            <a:ext cx="0" cy="17907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"/>
          <p:cNvGrpSpPr/>
          <p:nvPr/>
        </p:nvGrpSpPr>
        <p:grpSpPr>
          <a:xfrm>
            <a:off x="1028546" y="2523654"/>
            <a:ext cx="7597060" cy="1269907"/>
            <a:chOff x="1028546" y="2523654"/>
            <a:chExt cx="7597060" cy="1269907"/>
          </a:xfrm>
        </p:grpSpPr>
        <p:cxnSp>
          <p:nvCxnSpPr>
            <p:cNvPr id="91" name="Straight Connector 90"/>
            <p:cNvCxnSpPr/>
            <p:nvPr/>
          </p:nvCxnSpPr>
          <p:spPr bwMode="auto">
            <a:xfrm>
              <a:off x="2260372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2284952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2286678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4" name="Group 43"/>
            <p:cNvGrpSpPr/>
            <p:nvPr/>
          </p:nvGrpSpPr>
          <p:grpSpPr>
            <a:xfrm>
              <a:off x="2420510" y="2632781"/>
              <a:ext cx="329982" cy="329982"/>
              <a:chOff x="3285641" y="4242018"/>
              <a:chExt cx="329982" cy="329982"/>
            </a:xfrm>
          </p:grpSpPr>
          <p:sp>
            <p:nvSpPr>
              <p:cNvPr id="43" name="Oval 42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096993" y="3451801"/>
              <a:ext cx="341760" cy="341760"/>
              <a:chOff x="3157608" y="4419765"/>
              <a:chExt cx="341760" cy="341760"/>
            </a:xfrm>
          </p:grpSpPr>
          <p:sp>
            <p:nvSpPr>
              <p:cNvPr id="45" name="Rectangle 4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10" name="Straight Connector 109"/>
            <p:cNvCxnSpPr/>
            <p:nvPr/>
          </p:nvCxnSpPr>
          <p:spPr bwMode="auto">
            <a:xfrm>
              <a:off x="1191925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 bwMode="auto">
            <a:xfrm>
              <a:off x="1216505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>
              <a:off x="1218231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3" name="Group 112"/>
            <p:cNvGrpSpPr/>
            <p:nvPr/>
          </p:nvGrpSpPr>
          <p:grpSpPr>
            <a:xfrm>
              <a:off x="1352063" y="2632781"/>
              <a:ext cx="329982" cy="329982"/>
              <a:chOff x="3285641" y="4242018"/>
              <a:chExt cx="329982" cy="329982"/>
            </a:xfrm>
          </p:grpSpPr>
          <p:sp>
            <p:nvSpPr>
              <p:cNvPr id="117" name="Oval 11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1028546" y="3451801"/>
              <a:ext cx="341760" cy="341760"/>
              <a:chOff x="3157608" y="4419765"/>
              <a:chExt cx="341760" cy="341760"/>
            </a:xfrm>
          </p:grpSpPr>
          <p:sp>
            <p:nvSpPr>
              <p:cNvPr id="115" name="Rectangle 11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20" name="Straight Connector 119"/>
            <p:cNvCxnSpPr/>
            <p:nvPr/>
          </p:nvCxnSpPr>
          <p:spPr bwMode="auto">
            <a:xfrm>
              <a:off x="29545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>
              <a:off x="29791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 bwMode="auto">
            <a:xfrm>
              <a:off x="29808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3" name="Group 122"/>
            <p:cNvGrpSpPr/>
            <p:nvPr/>
          </p:nvGrpSpPr>
          <p:grpSpPr>
            <a:xfrm>
              <a:off x="3114711" y="2632781"/>
              <a:ext cx="329982" cy="329982"/>
              <a:chOff x="3285641" y="4242018"/>
              <a:chExt cx="329982" cy="329982"/>
            </a:xfrm>
          </p:grpSpPr>
          <p:sp>
            <p:nvSpPr>
              <p:cNvPr id="127" name="Oval 12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791194" y="3451801"/>
              <a:ext cx="341760" cy="341760"/>
              <a:chOff x="3157608" y="4419765"/>
              <a:chExt cx="341760" cy="341760"/>
            </a:xfrm>
          </p:grpSpPr>
          <p:sp>
            <p:nvSpPr>
              <p:cNvPr id="125" name="Rectangle 12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30" name="Straight Connector 129"/>
            <p:cNvCxnSpPr/>
            <p:nvPr/>
          </p:nvCxnSpPr>
          <p:spPr bwMode="auto">
            <a:xfrm>
              <a:off x="40213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40459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40476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3" name="Group 132"/>
            <p:cNvGrpSpPr/>
            <p:nvPr/>
          </p:nvGrpSpPr>
          <p:grpSpPr>
            <a:xfrm>
              <a:off x="4181511" y="2632781"/>
              <a:ext cx="329982" cy="329982"/>
              <a:chOff x="3285641" y="4242018"/>
              <a:chExt cx="329982" cy="329982"/>
            </a:xfrm>
          </p:grpSpPr>
          <p:sp>
            <p:nvSpPr>
              <p:cNvPr id="137" name="Oval 13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3857994" y="3451801"/>
              <a:ext cx="341760" cy="341760"/>
              <a:chOff x="3157608" y="4419765"/>
              <a:chExt cx="341760" cy="341760"/>
            </a:xfrm>
          </p:grpSpPr>
          <p:sp>
            <p:nvSpPr>
              <p:cNvPr id="135" name="Rectangle 13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40" name="Straight Connector 139"/>
            <p:cNvCxnSpPr/>
            <p:nvPr/>
          </p:nvCxnSpPr>
          <p:spPr bwMode="auto">
            <a:xfrm>
              <a:off x="477503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479961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480134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3" name="Group 142"/>
            <p:cNvGrpSpPr/>
            <p:nvPr/>
          </p:nvGrpSpPr>
          <p:grpSpPr>
            <a:xfrm>
              <a:off x="4935175" y="2632781"/>
              <a:ext cx="329982" cy="329982"/>
              <a:chOff x="3285641" y="4242018"/>
              <a:chExt cx="329982" cy="329982"/>
            </a:xfrm>
          </p:grpSpPr>
          <p:sp>
            <p:nvSpPr>
              <p:cNvPr id="147" name="Oval 14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4611658" y="3451801"/>
              <a:ext cx="341760" cy="341760"/>
              <a:chOff x="3157608" y="4419765"/>
              <a:chExt cx="341760" cy="341760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50" name="Straight Connector 149"/>
            <p:cNvCxnSpPr/>
            <p:nvPr/>
          </p:nvCxnSpPr>
          <p:spPr bwMode="auto">
            <a:xfrm>
              <a:off x="547562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550020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550193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53" name="Group 152"/>
            <p:cNvGrpSpPr/>
            <p:nvPr/>
          </p:nvGrpSpPr>
          <p:grpSpPr>
            <a:xfrm>
              <a:off x="5635765" y="2632781"/>
              <a:ext cx="329982" cy="329982"/>
              <a:chOff x="3285641" y="4242018"/>
              <a:chExt cx="329982" cy="329982"/>
            </a:xfrm>
          </p:grpSpPr>
          <p:sp>
            <p:nvSpPr>
              <p:cNvPr id="157" name="Oval 15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5312248" y="3451801"/>
              <a:ext cx="341760" cy="341760"/>
              <a:chOff x="3157608" y="4419765"/>
              <a:chExt cx="341760" cy="341760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</a:pPr>
                <a:endPara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</a:t>
                </a:r>
                <a:endParaRPr lang="en-US" sz="1400" b="1" dirty="0"/>
              </a:p>
            </p:txBody>
          </p:sp>
        </p:grpSp>
        <p:cxnSp>
          <p:nvCxnSpPr>
            <p:cNvPr id="160" name="Straight Connector 159"/>
            <p:cNvCxnSpPr/>
            <p:nvPr/>
          </p:nvCxnSpPr>
          <p:spPr bwMode="auto">
            <a:xfrm>
              <a:off x="7328490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7353070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>
              <a:off x="7354796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7" name="Oval 166"/>
            <p:cNvSpPr/>
            <p:nvPr/>
          </p:nvSpPr>
          <p:spPr bwMode="auto">
            <a:xfrm>
              <a:off x="7488628" y="2632781"/>
              <a:ext cx="329982" cy="32998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7501530" y="26460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R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7165111" y="3451801"/>
              <a:ext cx="341760" cy="3417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7183545" y="346879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P</a:t>
              </a:r>
              <a:endParaRPr lang="en-US" sz="1400" b="1" dirty="0"/>
            </a:p>
          </p:txBody>
        </p:sp>
        <p:cxnSp>
          <p:nvCxnSpPr>
            <p:cNvPr id="179" name="Straight Connector 178"/>
            <p:cNvCxnSpPr/>
            <p:nvPr/>
          </p:nvCxnSpPr>
          <p:spPr bwMode="auto">
            <a:xfrm>
              <a:off x="84191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1" name="Rectangle 180"/>
            <p:cNvSpPr/>
            <p:nvPr/>
          </p:nvSpPr>
          <p:spPr bwMode="auto">
            <a:xfrm>
              <a:off x="8255794" y="3451801"/>
              <a:ext cx="341760" cy="34176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8274228" y="3468793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P</a:t>
              </a:r>
              <a:r>
                <a:rPr lang="en-US" sz="1400" baseline="30000" dirty="0" smtClean="0"/>
                <a:t>*</a:t>
              </a:r>
              <a:endParaRPr lang="en-US" sz="1400" dirty="0"/>
            </a:p>
          </p:txBody>
        </p:sp>
      </p:grpSp>
      <p:sp>
        <p:nvSpPr>
          <p:cNvPr id="195" name="TextBox 194"/>
          <p:cNvSpPr txBox="1"/>
          <p:nvPr/>
        </p:nvSpPr>
        <p:spPr>
          <a:xfrm>
            <a:off x="509740" y="4143685"/>
            <a:ext cx="610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initial launch plan covers today through the last release of the project.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8873" y="4441944"/>
            <a:ext cx="2453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 smtClean="0">
                <a:solidFill>
                  <a:srgbClr val="000000"/>
                </a:solidFill>
              </a:rPr>
              <a:t>A cycle is a planning period.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185" y="4795408"/>
            <a:ext cx="7548115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171450">
              <a:buFont typeface="Arial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The current cycle is planned in granular detail by the team as they are about to execute that particular cycle.</a:t>
            </a:r>
          </a:p>
          <a:p>
            <a:pPr marL="344488" indent="-171450">
              <a:buFont typeface="Arial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Future cycles are planned during the launch, but not with the detail that the current cycle is planned with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</a:p>
          <a:p>
            <a:pPr marL="344488" indent="-1714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Each new cycle begins with a relaunch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597" y="6092050"/>
            <a:ext cx="4281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400" dirty="0">
                <a:solidFill>
                  <a:srgbClr val="000000"/>
                </a:solidFill>
              </a:rPr>
              <a:t>Release and cycle durations are project-dependent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65111" y="5658928"/>
            <a:ext cx="1284806" cy="862642"/>
            <a:chOff x="7165111" y="5658928"/>
            <a:chExt cx="1284806" cy="8626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6880" y="5739715"/>
              <a:ext cx="1203037" cy="709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 bwMode="auto">
            <a:xfrm>
              <a:off x="7165111" y="5658928"/>
              <a:ext cx="1254062" cy="862642"/>
            </a:xfrm>
            <a:prstGeom prst="rect">
              <a:avLst/>
            </a:prstGeom>
            <a:noFill/>
            <a:ln w="9525" cap="flat" cmpd="sng" algn="ctr">
              <a:solidFill>
                <a:schemeClr val="accent1">
                  <a:lumMod val="75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768574" y="4441944"/>
            <a:ext cx="6177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rgbClr val="000000"/>
                </a:solidFill>
              </a:rPr>
              <a:t>Each cycle begins with a launch or relaunch and ends with a postmortem. </a:t>
            </a:r>
          </a:p>
        </p:txBody>
      </p:sp>
    </p:spTree>
    <p:extLst>
      <p:ext uri="{BB962C8B-B14F-4D97-AF65-F5344CB8AC3E}">
        <p14:creationId xmlns:p14="http://schemas.microsoft.com/office/powerpoint/2010/main" val="95243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/>
      <p:bldP spid="9" grpId="0"/>
      <p:bldP spid="10" grpId="0"/>
      <p:bldP spid="1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Freeform 2060"/>
          <p:cNvSpPr/>
          <p:nvPr/>
        </p:nvSpPr>
        <p:spPr bwMode="auto">
          <a:xfrm>
            <a:off x="1114185" y="2750885"/>
            <a:ext cx="4856309" cy="1867220"/>
          </a:xfrm>
          <a:custGeom>
            <a:avLst/>
            <a:gdLst>
              <a:gd name="connsiteX0" fmla="*/ 0 w 4887045"/>
              <a:gd name="connsiteY0" fmla="*/ 0 h 1021977"/>
              <a:gd name="connsiteX1" fmla="*/ 852928 w 4887045"/>
              <a:gd name="connsiteY1" fmla="*/ 1021977 h 1021977"/>
              <a:gd name="connsiteX2" fmla="*/ 4887045 w 4887045"/>
              <a:gd name="connsiteY2" fmla="*/ 1006608 h 1021977"/>
              <a:gd name="connsiteX3" fmla="*/ 1037344 w 4887045"/>
              <a:gd name="connsiteY3" fmla="*/ 7684 h 1021977"/>
              <a:gd name="connsiteX4" fmla="*/ 0 w 4887045"/>
              <a:gd name="connsiteY4" fmla="*/ 0 h 1021977"/>
              <a:gd name="connsiteX0" fmla="*/ 0 w 4887045"/>
              <a:gd name="connsiteY0" fmla="*/ 0 h 1844168"/>
              <a:gd name="connsiteX1" fmla="*/ 991240 w 4887045"/>
              <a:gd name="connsiteY1" fmla="*/ 1844168 h 1844168"/>
              <a:gd name="connsiteX2" fmla="*/ 4887045 w 4887045"/>
              <a:gd name="connsiteY2" fmla="*/ 1006608 h 1844168"/>
              <a:gd name="connsiteX3" fmla="*/ 1037344 w 4887045"/>
              <a:gd name="connsiteY3" fmla="*/ 7684 h 1844168"/>
              <a:gd name="connsiteX4" fmla="*/ 0 w 4887045"/>
              <a:gd name="connsiteY4" fmla="*/ 0 h 1844168"/>
              <a:gd name="connsiteX0" fmla="*/ 0 w 4856309"/>
              <a:gd name="connsiteY0" fmla="*/ 0 h 1867220"/>
              <a:gd name="connsiteX1" fmla="*/ 991240 w 4856309"/>
              <a:gd name="connsiteY1" fmla="*/ 1844168 h 1867220"/>
              <a:gd name="connsiteX2" fmla="*/ 4856309 w 4856309"/>
              <a:gd name="connsiteY2" fmla="*/ 1867220 h 1867220"/>
              <a:gd name="connsiteX3" fmla="*/ 1037344 w 4856309"/>
              <a:gd name="connsiteY3" fmla="*/ 7684 h 1867220"/>
              <a:gd name="connsiteX4" fmla="*/ 0 w 4856309"/>
              <a:gd name="connsiteY4" fmla="*/ 0 h 186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6309" h="1867220">
                <a:moveTo>
                  <a:pt x="0" y="0"/>
                </a:moveTo>
                <a:lnTo>
                  <a:pt x="991240" y="1844168"/>
                </a:lnTo>
                <a:lnTo>
                  <a:pt x="4856309" y="1867220"/>
                </a:lnTo>
                <a:lnTo>
                  <a:pt x="1037344" y="768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40000"/>
                  <a:lumMod val="54000"/>
                </a:schemeClr>
              </a:gs>
              <a:gs pos="100000">
                <a:schemeClr val="accent1">
                  <a:shade val="100000"/>
                  <a:satMod val="115000"/>
                  <a:alpha val="1000"/>
                  <a:lumMod val="87000"/>
                  <a:lumOff val="13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Multiple Levels of Planning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94315" y="3702006"/>
            <a:ext cx="7814830" cy="1965428"/>
            <a:chOff x="1094315" y="3702006"/>
            <a:chExt cx="7814830" cy="1965428"/>
          </a:xfrm>
        </p:grpSpPr>
        <p:sp>
          <p:nvSpPr>
            <p:cNvPr id="40" name="Rectangle 39"/>
            <p:cNvSpPr/>
            <p:nvPr/>
          </p:nvSpPr>
          <p:spPr bwMode="auto">
            <a:xfrm>
              <a:off x="2096795" y="4604350"/>
              <a:ext cx="3902267" cy="1351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94315" y="3702006"/>
              <a:ext cx="94128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Launch</a:t>
              </a:r>
              <a:br>
                <a:rPr lang="en-US" sz="1400" i="1" dirty="0" smtClean="0"/>
              </a:br>
              <a:r>
                <a:rPr lang="en-US" sz="1400" i="1" dirty="0" smtClean="0"/>
                <a:t>or</a:t>
              </a:r>
              <a:br>
                <a:rPr lang="en-US" sz="1400" i="1" dirty="0" smtClean="0"/>
              </a:br>
              <a:r>
                <a:rPr lang="en-US" sz="1400" i="1" dirty="0" smtClean="0"/>
                <a:t>Relaunch</a:t>
              </a:r>
              <a:endParaRPr lang="en-US" sz="1400" i="1" dirty="0"/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2114151" y="3880157"/>
              <a:ext cx="0" cy="724193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5879031" y="4280857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1" name="Rectangle 70"/>
            <p:cNvSpPr/>
            <p:nvPr/>
          </p:nvSpPr>
          <p:spPr bwMode="auto">
            <a:xfrm>
              <a:off x="2096795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751399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3406003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4060607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4715211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5369817" y="5050764"/>
              <a:ext cx="629245" cy="135172"/>
            </a:xfrm>
            <a:prstGeom prst="rect">
              <a:avLst/>
            </a:prstGeom>
            <a:solidFill>
              <a:srgbClr val="CC9A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096796" y="5474102"/>
              <a:ext cx="20252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328432" y="5474102"/>
              <a:ext cx="230742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588286" y="5474102"/>
              <a:ext cx="13775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751398" y="5474102"/>
              <a:ext cx="351831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137520" y="5474102"/>
              <a:ext cx="24312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406003" y="5474102"/>
              <a:ext cx="20252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637639" y="5474102"/>
              <a:ext cx="230742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3897493" y="5474102"/>
              <a:ext cx="13775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060188" y="5474102"/>
              <a:ext cx="230742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322430" y="5474102"/>
              <a:ext cx="367422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715212" y="5474102"/>
              <a:ext cx="202524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946848" y="5474102"/>
              <a:ext cx="82985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5065380" y="5474102"/>
              <a:ext cx="279076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369817" y="5474102"/>
              <a:ext cx="82985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88348" y="5474102"/>
              <a:ext cx="510713" cy="135172"/>
            </a:xfrm>
            <a:prstGeom prst="rect">
              <a:avLst/>
            </a:prstGeom>
            <a:solidFill>
              <a:srgbClr val="0033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5" name="Left Brace 94"/>
            <p:cNvSpPr/>
            <p:nvPr/>
          </p:nvSpPr>
          <p:spPr bwMode="auto">
            <a:xfrm rot="5400000" flipV="1">
              <a:off x="2324106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6" name="Left Brace 95"/>
            <p:cNvSpPr/>
            <p:nvPr/>
          </p:nvSpPr>
          <p:spPr bwMode="auto">
            <a:xfrm rot="5400000" flipV="1">
              <a:off x="2974793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7" name="Left Brace 96"/>
            <p:cNvSpPr/>
            <p:nvPr/>
          </p:nvSpPr>
          <p:spPr bwMode="auto">
            <a:xfrm rot="5400000" flipV="1">
              <a:off x="3633310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8" name="Left Brace 97"/>
            <p:cNvSpPr/>
            <p:nvPr/>
          </p:nvSpPr>
          <p:spPr bwMode="auto">
            <a:xfrm rot="5400000" flipV="1">
              <a:off x="4289348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99" name="Left Brace 98"/>
            <p:cNvSpPr/>
            <p:nvPr/>
          </p:nvSpPr>
          <p:spPr bwMode="auto">
            <a:xfrm rot="5400000" flipV="1">
              <a:off x="4943953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00" name="Left Brace 99"/>
            <p:cNvSpPr/>
            <p:nvPr/>
          </p:nvSpPr>
          <p:spPr bwMode="auto">
            <a:xfrm rot="5400000" flipV="1">
              <a:off x="5597376" y="5067370"/>
              <a:ext cx="173196" cy="630678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 bwMode="auto">
            <a:xfrm>
              <a:off x="5990890" y="4280001"/>
              <a:ext cx="0" cy="324349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TextBox 101"/>
            <p:cNvSpPr txBox="1"/>
            <p:nvPr/>
          </p:nvSpPr>
          <p:spPr>
            <a:xfrm>
              <a:off x="4807667" y="4126113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Postmortem</a:t>
              </a:r>
              <a:endParaRPr lang="en-US" sz="1400" i="1" dirty="0"/>
            </a:p>
          </p:txBody>
        </p:sp>
        <p:cxnSp>
          <p:nvCxnSpPr>
            <p:cNvPr id="107" name="Straight Connector 106"/>
            <p:cNvCxnSpPr/>
            <p:nvPr/>
          </p:nvCxnSpPr>
          <p:spPr bwMode="auto">
            <a:xfrm>
              <a:off x="1995036" y="3880157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1995036" y="4323503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Left Brace 108"/>
            <p:cNvSpPr/>
            <p:nvPr/>
          </p:nvSpPr>
          <p:spPr bwMode="auto">
            <a:xfrm rot="5400000" flipV="1">
              <a:off x="3957247" y="3000076"/>
              <a:ext cx="173196" cy="3894092"/>
            </a:xfrm>
            <a:prstGeom prst="leftBrac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54" name="TextBox 2053"/>
            <p:cNvSpPr txBox="1"/>
            <p:nvPr/>
          </p:nvSpPr>
          <p:spPr>
            <a:xfrm>
              <a:off x="6001233" y="4510572"/>
              <a:ext cx="26709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Cycle (a.k.a., iteration or sprint)</a:t>
              </a:r>
              <a:endParaRPr lang="en-US" sz="14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001233" y="4932130"/>
              <a:ext cx="1616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Weekly objectives</a:t>
              </a:r>
              <a:endParaRPr lang="en-US" sz="14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001233" y="5359657"/>
              <a:ext cx="29079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Two-three tasks per team member</a:t>
              </a:r>
              <a:endParaRPr lang="en-US" sz="1400" dirty="0"/>
            </a:p>
          </p:txBody>
        </p:sp>
      </p:grpSp>
      <p:pic>
        <p:nvPicPr>
          <p:cNvPr id="205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8" y="1307940"/>
            <a:ext cx="8156575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6235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7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Launch Process</a:t>
            </a:r>
          </a:p>
        </p:txBody>
      </p:sp>
      <p:sp>
        <p:nvSpPr>
          <p:cNvPr id="21535" name="Text Box 35"/>
          <p:cNvSpPr txBox="1">
            <a:spLocks noChangeArrowheads="1"/>
          </p:cNvSpPr>
          <p:nvPr/>
        </p:nvSpPr>
        <p:spPr bwMode="auto">
          <a:xfrm>
            <a:off x="4884738" y="4676775"/>
            <a:ext cx="384016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10271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1027113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800" dirty="0"/>
              <a:t>A qualified coach guides the team through a defined process to develop its plan and to negotiate that plan with management.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86375" y="28194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893908" y="1474788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74434" y="1646923"/>
            <a:ext cx="1241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Establish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business goals </a:t>
            </a:r>
          </a:p>
        </p:txBody>
      </p:sp>
      <p:sp>
        <p:nvSpPr>
          <p:cNvPr id="74" name="Oval 73"/>
          <p:cNvSpPr/>
          <p:nvPr/>
        </p:nvSpPr>
        <p:spPr bwMode="auto">
          <a:xfrm>
            <a:off x="810767" y="1376740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1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893908" y="2934941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79209" y="3107076"/>
            <a:ext cx="1019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Assign roles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define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team goals</a:t>
            </a:r>
          </a:p>
        </p:txBody>
      </p:sp>
      <p:sp>
        <p:nvSpPr>
          <p:cNvPr id="77" name="Oval 76"/>
          <p:cNvSpPr/>
          <p:nvPr/>
        </p:nvSpPr>
        <p:spPr bwMode="auto">
          <a:xfrm>
            <a:off x="810767" y="2836893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2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893908" y="4395094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079209" y="4452929"/>
            <a:ext cx="10615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Produce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development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strategy &amp;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process</a:t>
            </a:r>
          </a:p>
        </p:txBody>
      </p:sp>
      <p:sp>
        <p:nvSpPr>
          <p:cNvPr id="80" name="Oval 79"/>
          <p:cNvSpPr/>
          <p:nvPr/>
        </p:nvSpPr>
        <p:spPr bwMode="auto">
          <a:xfrm>
            <a:off x="810767" y="4297046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3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2846533" y="1457295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55634" y="1629430"/>
            <a:ext cx="1148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Build overall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 near-term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plans </a:t>
            </a:r>
          </a:p>
        </p:txBody>
      </p:sp>
      <p:sp>
        <p:nvSpPr>
          <p:cNvPr id="83" name="Oval 82"/>
          <p:cNvSpPr/>
          <p:nvPr/>
        </p:nvSpPr>
        <p:spPr bwMode="auto">
          <a:xfrm>
            <a:off x="2763392" y="1359247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4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2846533" y="2917448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22309" y="3165783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Develop the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quality plan</a:t>
            </a:r>
          </a:p>
        </p:txBody>
      </p:sp>
      <p:sp>
        <p:nvSpPr>
          <p:cNvPr id="86" name="Oval 85"/>
          <p:cNvSpPr/>
          <p:nvPr/>
        </p:nvSpPr>
        <p:spPr bwMode="auto">
          <a:xfrm>
            <a:off x="2763392" y="2819400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5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2846533" y="4377601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27059" y="4549736"/>
            <a:ext cx="1204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Build individual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&amp; consolidated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plans</a:t>
            </a:r>
          </a:p>
        </p:txBody>
      </p:sp>
      <p:sp>
        <p:nvSpPr>
          <p:cNvPr id="89" name="Oval 88"/>
          <p:cNvSpPr/>
          <p:nvPr/>
        </p:nvSpPr>
        <p:spPr bwMode="auto">
          <a:xfrm>
            <a:off x="2763392" y="4279553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6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4799158" y="1439802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65409" y="1697662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Conduct risk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assessment </a:t>
            </a:r>
          </a:p>
        </p:txBody>
      </p:sp>
      <p:sp>
        <p:nvSpPr>
          <p:cNvPr id="92" name="Oval 91"/>
          <p:cNvSpPr/>
          <p:nvPr/>
        </p:nvSpPr>
        <p:spPr bwMode="auto">
          <a:xfrm>
            <a:off x="4716017" y="1341754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7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4799158" y="2899955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965409" y="2995890"/>
            <a:ext cx="1079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Prepare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briefing &amp;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 report</a:t>
            </a:r>
          </a:p>
        </p:txBody>
      </p:sp>
      <p:sp>
        <p:nvSpPr>
          <p:cNvPr id="95" name="Oval 94"/>
          <p:cNvSpPr/>
          <p:nvPr/>
        </p:nvSpPr>
        <p:spPr bwMode="auto">
          <a:xfrm>
            <a:off x="4716017" y="2801907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8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6751783" y="1422309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956134" y="1594444"/>
            <a:ext cx="1079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Hold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review</a:t>
            </a:r>
          </a:p>
        </p:txBody>
      </p:sp>
      <p:sp>
        <p:nvSpPr>
          <p:cNvPr id="98" name="Oval 97"/>
          <p:cNvSpPr/>
          <p:nvPr/>
        </p:nvSpPr>
        <p:spPr bwMode="auto">
          <a:xfrm>
            <a:off x="6668642" y="1324261"/>
            <a:ext cx="327334" cy="327334"/>
          </a:xfrm>
          <a:prstGeom prst="ellipse">
            <a:avLst/>
          </a:prstGeom>
          <a:solidFill>
            <a:srgbClr val="FFFFFF">
              <a:lumMod val="7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9</a:t>
            </a:r>
          </a:p>
        </p:txBody>
      </p:sp>
      <p:sp>
        <p:nvSpPr>
          <p:cNvPr id="99" name="Rectangle 98"/>
          <p:cNvSpPr/>
          <p:nvPr/>
        </p:nvSpPr>
        <p:spPr bwMode="auto">
          <a:xfrm>
            <a:off x="6751783" y="2882462"/>
            <a:ext cx="1447800" cy="990600"/>
          </a:xfrm>
          <a:prstGeom prst="rect">
            <a:avLst/>
          </a:prstGeom>
          <a:solidFill>
            <a:srgbClr val="3366FF">
              <a:lumMod val="20000"/>
              <a:lumOff val="8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832309" y="3054597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postmortem</a:t>
            </a:r>
          </a:p>
        </p:txBody>
      </p:sp>
      <p:cxnSp>
        <p:nvCxnSpPr>
          <p:cNvPr id="101" name="Straight Arrow Connector 100"/>
          <p:cNvCxnSpPr>
            <a:stCxn id="72" idx="2"/>
            <a:endCxn id="75" idx="0"/>
          </p:cNvCxnSpPr>
          <p:nvPr/>
        </p:nvCxnSpPr>
        <p:spPr bwMode="auto">
          <a:xfrm>
            <a:off x="1617808" y="2465388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>
            <a:stCxn id="75" idx="2"/>
            <a:endCxn id="78" idx="0"/>
          </p:cNvCxnSpPr>
          <p:nvPr/>
        </p:nvCxnSpPr>
        <p:spPr bwMode="auto">
          <a:xfrm>
            <a:off x="1617808" y="3925541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Elbow Connector 102"/>
          <p:cNvCxnSpPr>
            <a:stCxn id="78" idx="2"/>
            <a:endCxn id="81" idx="1"/>
          </p:cNvCxnSpPr>
          <p:nvPr/>
        </p:nvCxnSpPr>
        <p:spPr bwMode="auto">
          <a:xfrm rot="5400000" flipH="1" flipV="1">
            <a:off x="515620" y="3054782"/>
            <a:ext cx="3433099" cy="1228725"/>
          </a:xfrm>
          <a:prstGeom prst="bentConnector4">
            <a:avLst>
              <a:gd name="adj1" fmla="val -6659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Straight Arrow Connector 103"/>
          <p:cNvCxnSpPr>
            <a:stCxn id="81" idx="2"/>
            <a:endCxn id="84" idx="0"/>
          </p:cNvCxnSpPr>
          <p:nvPr/>
        </p:nvCxnSpPr>
        <p:spPr bwMode="auto">
          <a:xfrm>
            <a:off x="3570433" y="2447895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/>
          <p:nvPr/>
        </p:nvCxnSpPr>
        <p:spPr bwMode="auto">
          <a:xfrm>
            <a:off x="5523058" y="2430402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7475683" y="2412909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84" idx="2"/>
            <a:endCxn id="87" idx="0"/>
          </p:cNvCxnSpPr>
          <p:nvPr/>
        </p:nvCxnSpPr>
        <p:spPr bwMode="auto">
          <a:xfrm>
            <a:off x="3570433" y="3908048"/>
            <a:ext cx="0" cy="469553"/>
          </a:xfrm>
          <a:prstGeom prst="straightConnector1">
            <a:avLst/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Elbow Connector 107"/>
          <p:cNvCxnSpPr>
            <a:stCxn id="87" idx="2"/>
            <a:endCxn id="90" idx="1"/>
          </p:cNvCxnSpPr>
          <p:nvPr/>
        </p:nvCxnSpPr>
        <p:spPr bwMode="auto">
          <a:xfrm rot="5400000" flipH="1" flipV="1">
            <a:off x="2468245" y="3037289"/>
            <a:ext cx="3433099" cy="1228725"/>
          </a:xfrm>
          <a:prstGeom prst="bentConnector4">
            <a:avLst>
              <a:gd name="adj1" fmla="val -6659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Elbow Connector 108"/>
          <p:cNvCxnSpPr>
            <a:stCxn id="93" idx="2"/>
            <a:endCxn id="96" idx="1"/>
          </p:cNvCxnSpPr>
          <p:nvPr/>
        </p:nvCxnSpPr>
        <p:spPr bwMode="auto">
          <a:xfrm rot="5400000" flipH="1" flipV="1">
            <a:off x="5150947" y="2289719"/>
            <a:ext cx="1972946" cy="1228725"/>
          </a:xfrm>
          <a:prstGeom prst="bentConnector4">
            <a:avLst>
              <a:gd name="adj1" fmla="val -11587"/>
              <a:gd name="adj2" fmla="val 79457"/>
            </a:avLst>
          </a:prstGeom>
          <a:solidFill>
            <a:srgbClr val="5CA1FB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Class Discussion - Coaches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What is the role of a coach on a team?</a:t>
            </a: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2085975"/>
            <a:ext cx="6007100" cy="39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The TSP Coach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1800" dirty="0" smtClean="0"/>
              <a:t>The TSP coach is a TSP expert who works collaboratively with the team leader to ensure project success. The coach</a:t>
            </a:r>
          </a:p>
          <a:p>
            <a:pPr lvl="1" eaLnBrk="1" hangingPunct="1"/>
            <a:r>
              <a:rPr lang="en-US" sz="1800" dirty="0" smtClean="0"/>
              <a:t>guides the TSP team through the TSP launch process</a:t>
            </a:r>
          </a:p>
          <a:p>
            <a:pPr lvl="1" eaLnBrk="1" hangingPunct="1"/>
            <a:r>
              <a:rPr lang="en-US" sz="1800" dirty="0" smtClean="0"/>
              <a:t>coaches the TSP team members as they work on the project</a:t>
            </a:r>
          </a:p>
          <a:p>
            <a:pPr lvl="1" eaLnBrk="1" hangingPunct="1"/>
            <a:r>
              <a:rPr lang="en-US" sz="1800" dirty="0" smtClean="0"/>
              <a:t>is not a team member or the team leader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1800" dirty="0" smtClean="0"/>
              <a:t>The TSP coach is an expert in the TSP process.</a:t>
            </a:r>
          </a:p>
          <a:p>
            <a:pPr lvl="1" eaLnBrk="1" hangingPunct="1"/>
            <a:r>
              <a:rPr lang="en-US" sz="1800" dirty="0" smtClean="0"/>
              <a:t>TSP information products provide expert-level guidance with the assumption that a coach will be assisting the team.</a:t>
            </a:r>
          </a:p>
          <a:p>
            <a:pPr lvl="1" eaLnBrk="1" hangingPunct="1"/>
            <a:r>
              <a:rPr lang="en-US" sz="1800" dirty="0" smtClean="0"/>
              <a:t>Every team and project is different and how the TSP is specifically implemented depends on the particular project context.  The coach assists the team in tailoring the TSP appropriately.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The TSP Coach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coach is an objective and impartial observer who can provide guidance to the team in resolving issues and reaching consensus.</a:t>
            </a:r>
          </a:p>
          <a:p>
            <a:pPr marL="0" indent="0" eaLnBrk="1" hangingPunct="1"/>
            <a:r>
              <a:rPr lang="en-US" dirty="0" smtClean="0"/>
              <a:t>The coach facilitates the launch process so that the team leader can fully participate in all launch activities.</a:t>
            </a:r>
          </a:p>
        </p:txBody>
      </p:sp>
      <p:pic>
        <p:nvPicPr>
          <p:cNvPr id="2458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0" y="3429000"/>
            <a:ext cx="42767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TSP</a:t>
            </a:r>
          </a:p>
          <a:p>
            <a:pPr lvl="1" eaLnBrk="1" hangingPunct="1"/>
            <a:r>
              <a:rPr lang="en-US" dirty="0" smtClean="0"/>
              <a:t>establishes self-managed teams</a:t>
            </a:r>
          </a:p>
          <a:p>
            <a:pPr lvl="1" eaLnBrk="1" hangingPunct="1"/>
            <a:r>
              <a:rPr lang="en-US" dirty="0" smtClean="0"/>
              <a:t>is guided by a defined process framework</a:t>
            </a:r>
          </a:p>
          <a:p>
            <a:pPr lvl="1" eaLnBrk="1" hangingPunct="1"/>
            <a:r>
              <a:rPr lang="en-US" dirty="0" smtClean="0"/>
              <a:t>provides a team-based project planning process guided by a coach</a:t>
            </a:r>
          </a:p>
          <a:p>
            <a:pPr lvl="1" eaLnBrk="1" hangingPunct="1"/>
            <a:r>
              <a:rPr lang="en-US" dirty="0" smtClean="0"/>
              <a:t>includes metrics for tracking project status and product quality</a:t>
            </a:r>
          </a:p>
          <a:p>
            <a:pPr lvl="1" eaLnBrk="1" hangingPunct="1"/>
            <a:r>
              <a:rPr lang="en-US" dirty="0" smtClean="0"/>
              <a:t>provides immediate, measurable benefits</a:t>
            </a:r>
          </a:p>
        </p:txBody>
      </p:sp>
      <p:sp>
        <p:nvSpPr>
          <p:cNvPr id="25604" name="Isosceles Triangle 1"/>
          <p:cNvSpPr>
            <a:spLocks noChangeArrowheads="1"/>
          </p:cNvSpPr>
          <p:nvPr/>
        </p:nvSpPr>
        <p:spPr bwMode="auto">
          <a:xfrm rot="5400000">
            <a:off x="665163" y="3705225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Tracking and Status Reporting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A self-managed team makes their own plan and is held accountable for managing their plan.</a:t>
            </a:r>
          </a:p>
          <a:p>
            <a:pPr marL="0" indent="0" eaLnBrk="1" hangingPunct="1"/>
            <a:r>
              <a:rPr lang="en-US" dirty="0" smtClean="0"/>
              <a:t>For a TSP project, four base measures are collected to support tracking against the plan. They are</a:t>
            </a:r>
          </a:p>
          <a:p>
            <a:pPr lvl="1" eaLnBrk="1" hangingPunct="1"/>
            <a:r>
              <a:rPr lang="en-US" dirty="0" smtClean="0"/>
              <a:t>schedule (that is, completion status of tasks)</a:t>
            </a:r>
          </a:p>
          <a:p>
            <a:pPr lvl="1" eaLnBrk="1" hangingPunct="1"/>
            <a:r>
              <a:rPr lang="en-US" dirty="0" smtClean="0"/>
              <a:t>size</a:t>
            </a:r>
          </a:p>
          <a:p>
            <a:pPr lvl="1" eaLnBrk="1" hangingPunct="1"/>
            <a:r>
              <a:rPr lang="en-US" dirty="0" smtClean="0"/>
              <a:t>time</a:t>
            </a:r>
          </a:p>
          <a:p>
            <a:pPr lvl="1" eaLnBrk="1" hangingPunct="1"/>
            <a:r>
              <a:rPr lang="en-US" dirty="0" smtClean="0"/>
              <a:t>defects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Schedule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Schedule is the most commonly used project measure.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Schedule precision depends on task granularity.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TSP task granularity is in </a:t>
            </a:r>
            <a:r>
              <a:rPr lang="en-US" i="1" dirty="0" smtClean="0"/>
              <a:t>hours</a:t>
            </a:r>
            <a:r>
              <a:rPr lang="en-US" dirty="0" smtClean="0"/>
              <a:t> (not days, weeks, or months).</a:t>
            </a:r>
          </a:p>
        </p:txBody>
      </p:sp>
      <p:pic>
        <p:nvPicPr>
          <p:cNvPr id="1026" name="Picture 2" descr="\\ad\dfs\Users\mkasunic\Documents\iStock\agen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958" y="3277262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Time</a:t>
            </a:r>
          </a:p>
        </p:txBody>
      </p:sp>
      <p:sp>
        <p:nvSpPr>
          <p:cNvPr id="2867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Time is a measure of the effort required to</a:t>
            </a:r>
            <a:br>
              <a:rPr lang="en-US" dirty="0" smtClean="0"/>
            </a:br>
            <a:r>
              <a:rPr lang="en-US" dirty="0" smtClean="0"/>
              <a:t>complete a task.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The TSP time measure is</a:t>
            </a:r>
            <a:r>
              <a:rPr lang="en-US" i="1" dirty="0" smtClean="0"/>
              <a:t> task hours</a:t>
            </a:r>
            <a:r>
              <a:rPr lang="en-US" dirty="0" smtClean="0"/>
              <a:t>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Task hours are the time spent on a project </a:t>
            </a:r>
            <a:br>
              <a:rPr lang="en-US" dirty="0" smtClean="0"/>
            </a:br>
            <a:r>
              <a:rPr lang="en-US" dirty="0" smtClean="0"/>
              <a:t>task, minus any interruption time.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TSP team members record their time as they work, not at the end of the day, week, or month. 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8250"/>
          <a:stretch>
            <a:fillRect/>
          </a:stretch>
        </p:blipFill>
        <p:spPr bwMode="gray">
          <a:xfrm>
            <a:off x="6096000" y="1433513"/>
            <a:ext cx="19335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Size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time required to complete a task is usually correlated with the size </a:t>
            </a:r>
            <a:br>
              <a:rPr lang="en-US" dirty="0" smtClean="0"/>
            </a:br>
            <a:r>
              <a:rPr lang="en-US" dirty="0" smtClean="0"/>
              <a:t>of the work product.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TSP size measures are selected based on their correlation with time.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TSP uses size data to</a:t>
            </a:r>
          </a:p>
          <a:p>
            <a:pPr lvl="1" eaLnBrk="1" hangingPunct="1"/>
            <a:r>
              <a:rPr lang="en-US" dirty="0" smtClean="0"/>
              <a:t>normalize other </a:t>
            </a:r>
            <a:br>
              <a:rPr lang="en-US" dirty="0" smtClean="0"/>
            </a:br>
            <a:r>
              <a:rPr lang="en-US" dirty="0" smtClean="0"/>
              <a:t>measures</a:t>
            </a:r>
          </a:p>
          <a:p>
            <a:pPr lvl="1" eaLnBrk="1" hangingPunct="1"/>
            <a:r>
              <a:rPr lang="en-US" dirty="0" smtClean="0"/>
              <a:t>estimate time</a:t>
            </a:r>
          </a:p>
          <a:p>
            <a:pPr lvl="1" eaLnBrk="1" hangingPunct="1"/>
            <a:r>
              <a:rPr lang="en-US" dirty="0" smtClean="0"/>
              <a:t>track progress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53291" y="3355975"/>
            <a:ext cx="33242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Defects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Quality without numbers is just talk.</a:t>
            </a:r>
          </a:p>
          <a:p>
            <a:pPr marL="0" indent="0" eaLnBrk="1" hangingPunct="1"/>
            <a:r>
              <a:rPr lang="en-US" dirty="0" smtClean="0"/>
              <a:t>In the TSP, the key quality measure is a count</a:t>
            </a:r>
            <a:br>
              <a:rPr lang="en-US" dirty="0" smtClean="0"/>
            </a:br>
            <a:r>
              <a:rPr lang="en-US" dirty="0" smtClean="0"/>
              <a:t>of the number of defects in the product.</a:t>
            </a:r>
          </a:p>
          <a:p>
            <a:pPr marL="0" indent="0" eaLnBrk="1" hangingPunct="1"/>
            <a:r>
              <a:rPr lang="en-US" dirty="0" smtClean="0"/>
              <a:t>Defect content must be managed before </a:t>
            </a:r>
            <a:br>
              <a:rPr lang="en-US" dirty="0" smtClean="0"/>
            </a:br>
            <a:r>
              <a:rPr lang="en-US" dirty="0" smtClean="0"/>
              <a:t>other attributes of product quality can be addressed.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In TSP, a defect is defined as any error in the interim or final work product that requires rework to ensure compliance with the requirements and design of the product.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800" dirty="0" smtClean="0"/>
          </a:p>
          <a:p>
            <a:pPr marL="0" indent="0" eaLnBrk="1" hangingPunct="1"/>
            <a:r>
              <a:rPr lang="en-US" dirty="0" smtClean="0"/>
              <a:t>In the TSP, defects are logged as they are found and fixed.</a:t>
            </a:r>
          </a:p>
          <a:p>
            <a:pPr marL="0" indent="0" eaLnBrk="1" hangingPunct="1"/>
            <a:endParaRPr lang="en-US" sz="800" dirty="0" smtClean="0"/>
          </a:p>
          <a:p>
            <a:pPr marL="0" indent="0" eaLnBrk="1" hangingPunct="1"/>
            <a:r>
              <a:rPr lang="en-US" dirty="0" smtClean="0"/>
              <a:t>Defect tracking takes place throughout the development life cycle.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914400" y="5029200"/>
            <a:ext cx="3000375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ct val="0"/>
              </a:spcBef>
              <a:spcAft>
                <a:spcPct val="50000"/>
              </a:spcAft>
              <a:buSzPct val="70000"/>
            </a:pPr>
            <a:endParaRPr lang="en-US" sz="1900" dirty="0"/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t="12598" r="25000" b="11810"/>
          <a:stretch>
            <a:fillRect/>
          </a:stretch>
        </p:blipFill>
        <p:spPr bwMode="gray">
          <a:xfrm>
            <a:off x="6248400" y="1377950"/>
            <a:ext cx="222885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6075"/>
          </a:xfrm>
        </p:spPr>
        <p:txBody>
          <a:bodyPr/>
          <a:lstStyle/>
          <a:p>
            <a:pPr eaLnBrk="1" hangingPunct="1"/>
            <a:r>
              <a:rPr lang="en-US" dirty="0" smtClean="0"/>
              <a:t>What Is the Team Software Process?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251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Team Software Process (TSP) is an integrated set of  practices for developing software.</a:t>
            </a:r>
          </a:p>
          <a:p>
            <a:pPr marL="0" indent="0" eaLnBrk="1" hangingPunct="1"/>
            <a:r>
              <a:rPr lang="en-US" dirty="0" smtClean="0"/>
              <a:t>The TSP is a process-based solution to common software engineering and management challenges:</a:t>
            </a:r>
          </a:p>
          <a:p>
            <a:pPr lvl="1" eaLnBrk="1" hangingPunct="1"/>
            <a:r>
              <a:rPr lang="en-US" dirty="0" smtClean="0"/>
              <a:t>cost and schedule predictability</a:t>
            </a:r>
          </a:p>
          <a:p>
            <a:pPr lvl="1" eaLnBrk="1" hangingPunct="1"/>
            <a:r>
              <a:rPr lang="en-US" dirty="0" smtClean="0"/>
              <a:t>productivity and product quality</a:t>
            </a:r>
          </a:p>
          <a:p>
            <a:pPr lvl="1" eaLnBrk="1" hangingPunct="1"/>
            <a:r>
              <a:rPr lang="en-US" dirty="0" smtClean="0"/>
              <a:t>process improvement</a:t>
            </a:r>
          </a:p>
        </p:txBody>
      </p:sp>
      <p:pic>
        <p:nvPicPr>
          <p:cNvPr id="5124" name="Picture 4" descr="C:\Users\mkasunic\Desktop\iStock_000019428373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825" y="4430713"/>
            <a:ext cx="232092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What the Base Measures Provide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Base Measures provide the necessary information to answer important questions about the project.</a:t>
            </a:r>
          </a:p>
          <a:p>
            <a:pPr lvl="1" eaLnBrk="1" hangingPunct="1"/>
            <a:r>
              <a:rPr lang="en-US" dirty="0" smtClean="0"/>
              <a:t>When do we expect to finish?</a:t>
            </a:r>
          </a:p>
          <a:p>
            <a:pPr lvl="1" eaLnBrk="1" hangingPunct="1"/>
            <a:r>
              <a:rPr lang="en-US" dirty="0" smtClean="0"/>
              <a:t>How confident are we in that expectation?</a:t>
            </a:r>
          </a:p>
          <a:p>
            <a:pPr lvl="1" eaLnBrk="1" hangingPunct="1"/>
            <a:r>
              <a:rPr lang="en-US" dirty="0" smtClean="0"/>
              <a:t>Why are we behind/ahead of schedule?</a:t>
            </a:r>
          </a:p>
          <a:p>
            <a:pPr lvl="1" eaLnBrk="1" hangingPunct="1"/>
            <a:r>
              <a:rPr lang="en-US" dirty="0" smtClean="0"/>
              <a:t>How do we spend our time?</a:t>
            </a:r>
          </a:p>
          <a:p>
            <a:pPr lvl="1" eaLnBrk="1" hangingPunct="1"/>
            <a:r>
              <a:rPr lang="en-US" dirty="0" smtClean="0"/>
              <a:t>What do we expect the quality of the final product to be?</a:t>
            </a:r>
          </a:p>
          <a:p>
            <a:pPr lvl="1" eaLnBrk="1" hangingPunct="1"/>
            <a:r>
              <a:rPr lang="en-US" dirty="0" smtClean="0"/>
              <a:t>How confident are we in that expectation?</a:t>
            </a:r>
          </a:p>
          <a:p>
            <a:pPr lvl="1" eaLnBrk="1" hangingPunct="1"/>
            <a:r>
              <a:rPr lang="en-US" dirty="0" smtClean="0"/>
              <a:t>When are defects being injected and removed?</a:t>
            </a:r>
          </a:p>
          <a:p>
            <a:pPr lvl="1" eaLnBrk="1" hangingPunct="1"/>
            <a:r>
              <a:rPr lang="en-US" dirty="0" smtClean="0"/>
              <a:t>How effective are our reviews and inspections?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TSP</a:t>
            </a:r>
          </a:p>
          <a:p>
            <a:pPr lvl="1" eaLnBrk="1" hangingPunct="1"/>
            <a:r>
              <a:rPr lang="en-US" dirty="0" smtClean="0"/>
              <a:t>establishes self-managed teams</a:t>
            </a:r>
          </a:p>
          <a:p>
            <a:pPr lvl="1" eaLnBrk="1" hangingPunct="1"/>
            <a:r>
              <a:rPr lang="en-US" dirty="0" smtClean="0"/>
              <a:t>is guided by a defined process framework</a:t>
            </a:r>
          </a:p>
          <a:p>
            <a:pPr lvl="1" eaLnBrk="1" hangingPunct="1"/>
            <a:r>
              <a:rPr lang="en-US" dirty="0" smtClean="0"/>
              <a:t>provides a team-based project planning process guided by a coach</a:t>
            </a:r>
          </a:p>
          <a:p>
            <a:pPr lvl="1" eaLnBrk="1" hangingPunct="1"/>
            <a:r>
              <a:rPr lang="en-US" dirty="0" smtClean="0"/>
              <a:t>includes metrics for tracking project status and product quality</a:t>
            </a:r>
          </a:p>
          <a:p>
            <a:pPr lvl="1" eaLnBrk="1" hangingPunct="1"/>
            <a:r>
              <a:rPr lang="en-US" dirty="0" smtClean="0"/>
              <a:t>provides immediate, measurable benefits</a:t>
            </a:r>
          </a:p>
        </p:txBody>
      </p:sp>
      <p:sp>
        <p:nvSpPr>
          <p:cNvPr id="32772" name="Isosceles Triangle 1"/>
          <p:cNvSpPr>
            <a:spLocks noChangeArrowheads="1"/>
          </p:cNvSpPr>
          <p:nvPr/>
        </p:nvSpPr>
        <p:spPr bwMode="auto">
          <a:xfrm rot="5400000">
            <a:off x="665163" y="4205642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TSP Benefit: Reduction in System Test Time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Typical software project teams spend 40-50% of their effort in system test, finding and fixing defects.</a:t>
            </a:r>
            <a:endParaRPr lang="en-US" sz="1300" dirty="0" smtClean="0"/>
          </a:p>
          <a:p>
            <a:pPr marL="0" indent="0" eaLnBrk="1" hangingPunct="1"/>
            <a:r>
              <a:rPr lang="en-US" dirty="0" smtClean="0"/>
              <a:t>By sending cleaner code to system test, the total time spent in system test can be reduced to 9-15%.  </a:t>
            </a:r>
          </a:p>
          <a:p>
            <a:pPr marL="0" indent="0" eaLnBrk="1" hangingPunct="1"/>
            <a:endParaRPr lang="en-US" sz="1300" dirty="0" smtClean="0"/>
          </a:p>
        </p:txBody>
      </p:sp>
      <p:pic>
        <p:nvPicPr>
          <p:cNvPr id="35844" name="Picture 4" descr="\\ad\dfs\Users\mkasunic\Documents\iStock\Exclamation 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3181350"/>
            <a:ext cx="80327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0288" y="3157538"/>
            <a:ext cx="7531100" cy="1423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50000"/>
              </a:spcAft>
              <a:buSzPct val="70000"/>
              <a:defRPr/>
            </a:pPr>
            <a:r>
              <a:rPr lang="en-US" sz="2100" kern="0" dirty="0">
                <a:solidFill>
                  <a:srgbClr val="000000"/>
                </a:solidFill>
                <a:latin typeface="Arial"/>
                <a:ea typeface="+mn-ea"/>
              </a:rPr>
              <a:t>Reducing system test time increases the time that teams can spend in developing product during a typical year-long release cycle … by almost 50%.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Results: Schedule and Effort Deviations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53028" y="2245221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Before TSP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640109" y="2648397"/>
            <a:ext cx="5651149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640109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4465684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5030799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5595914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61029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7291258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726144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916381" y="3134165"/>
            <a:ext cx="3098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Percent Average Schedule Deviation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8709" y="2826388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28313" y="282638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50552" y="28263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73782" y="28263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60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53016" y="282638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84732" y="282638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140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08150" y="28263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40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7578" y="28263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80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19617" y="282638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120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769343" y="2315022"/>
            <a:ext cx="976907" cy="168176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2818107" y="2010079"/>
            <a:ext cx="275631" cy="168176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205224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2770339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3335454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900569" y="2648397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440933" y="2826388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-40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49846" y="282638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160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3514940" y="2315022"/>
            <a:ext cx="0" cy="168175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2946486" y="2010079"/>
            <a:ext cx="0" cy="168176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Oval 49"/>
          <p:cNvSpPr/>
          <p:nvPr/>
        </p:nvSpPr>
        <p:spPr bwMode="auto">
          <a:xfrm>
            <a:off x="2653050" y="2066871"/>
            <a:ext cx="54591" cy="54591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3491397" y="2066871"/>
            <a:ext cx="54591" cy="54591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7145903" y="2371814"/>
            <a:ext cx="54591" cy="54591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3028" y="1912982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After TSP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53028" y="4398860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Before TSP</a:t>
            </a:r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1640109" y="4802036"/>
            <a:ext cx="5651149" cy="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1640109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4465684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5030799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5595914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161029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291258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6726144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916381" y="5287804"/>
            <a:ext cx="277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Percent Average Effort Deviation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988709" y="498002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-60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556395" y="498002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-40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119730" y="498002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-20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273782" y="49800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353016" y="49800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60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484732" y="498002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100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69794" y="498002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847578" y="49800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40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19617" y="49800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80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3650774" y="4468661"/>
            <a:ext cx="1702241" cy="168176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3409726" y="4163718"/>
            <a:ext cx="581842" cy="168176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77" name="Straight Connector 76"/>
          <p:cNvCxnSpPr/>
          <p:nvPr/>
        </p:nvCxnSpPr>
        <p:spPr bwMode="auto">
          <a:xfrm>
            <a:off x="2205224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2770339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3335454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3900569" y="4802036"/>
            <a:ext cx="0" cy="190500"/>
          </a:xfrm>
          <a:prstGeom prst="line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1440933" y="498002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-80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049846" y="498002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smtClean="0"/>
              <a:t>120</a:t>
            </a:r>
          </a:p>
        </p:txBody>
      </p:sp>
      <p:cxnSp>
        <p:nvCxnSpPr>
          <p:cNvPr id="85" name="Straight Connector 84"/>
          <p:cNvCxnSpPr/>
          <p:nvPr/>
        </p:nvCxnSpPr>
        <p:spPr bwMode="auto">
          <a:xfrm flipV="1">
            <a:off x="3991568" y="4468661"/>
            <a:ext cx="0" cy="168174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V="1">
            <a:off x="3899869" y="4163718"/>
            <a:ext cx="0" cy="168176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553028" y="4066621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After TSP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80660" y="1381355"/>
            <a:ext cx="2172390" cy="369332"/>
          </a:xfrm>
          <a:prstGeom prst="rect">
            <a:avLst/>
          </a:prstGeom>
          <a:solidFill>
            <a:srgbClr val="C00000">
              <a:alpha val="18039"/>
            </a:srgb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800"/>
            </a:lvl1pPr>
          </a:lstStyle>
          <a:p>
            <a:r>
              <a:rPr lang="en-US" dirty="0"/>
              <a:t>Schedule Deviation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57538" y="3594369"/>
            <a:ext cx="1757854" cy="369332"/>
          </a:xfrm>
          <a:prstGeom prst="rect">
            <a:avLst/>
          </a:prstGeom>
          <a:solidFill>
            <a:srgbClr val="C00000">
              <a:alpha val="18039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Effort Deviation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768874" y="5852325"/>
            <a:ext cx="199769" cy="168176"/>
          </a:xfrm>
          <a:prstGeom prst="rect">
            <a:avLst/>
          </a:prstGeom>
          <a:solidFill>
            <a:srgbClr val="5CA1F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841463" y="6393498"/>
            <a:ext cx="54591" cy="54591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99" name="Straight Connector 98"/>
          <p:cNvCxnSpPr>
            <a:stCxn id="29" idx="3"/>
          </p:cNvCxnSpPr>
          <p:nvPr/>
        </p:nvCxnSpPr>
        <p:spPr bwMode="auto">
          <a:xfrm>
            <a:off x="3093738" y="2094167"/>
            <a:ext cx="362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3456538" y="2010079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2776166" y="2094167"/>
            <a:ext cx="4741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2778132" y="2010079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>
            <a:endCxn id="28" idx="1"/>
          </p:cNvCxnSpPr>
          <p:nvPr/>
        </p:nvCxnSpPr>
        <p:spPr bwMode="auto">
          <a:xfrm>
            <a:off x="1933678" y="2399110"/>
            <a:ext cx="83566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1933678" y="2315021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3746250" y="2399110"/>
            <a:ext cx="110132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4850146" y="2315021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 flipV="1">
            <a:off x="854008" y="6106342"/>
            <a:ext cx="0" cy="168176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>
            <a:stCxn id="76" idx="3"/>
          </p:cNvCxnSpPr>
          <p:nvPr/>
        </p:nvCxnSpPr>
        <p:spPr bwMode="auto">
          <a:xfrm>
            <a:off x="3991568" y="4247806"/>
            <a:ext cx="564216" cy="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4558352" y="4163718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3093738" y="4163718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093738" y="4247806"/>
            <a:ext cx="31598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5353016" y="4552747"/>
            <a:ext cx="1423097" cy="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6772048" y="4468659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/>
          <p:cNvCxnSpPr/>
          <p:nvPr/>
        </p:nvCxnSpPr>
        <p:spPr bwMode="auto">
          <a:xfrm>
            <a:off x="2142698" y="4552749"/>
            <a:ext cx="150807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2142698" y="4468659"/>
            <a:ext cx="0" cy="16817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1016456" y="5813302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r>
              <a:rPr lang="en-US" baseline="30000" dirty="0" smtClean="0"/>
              <a:t>th</a:t>
            </a:r>
            <a:r>
              <a:rPr lang="en-US" dirty="0" smtClean="0"/>
              <a:t> to 75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016456" y="6284971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Outlier</a:t>
            </a:r>
            <a:endParaRPr lang="en-US" dirty="0"/>
          </a:p>
        </p:txBody>
      </p:sp>
      <p:cxnSp>
        <p:nvCxnSpPr>
          <p:cNvPr id="137" name="Straight Connector 136"/>
          <p:cNvCxnSpPr/>
          <p:nvPr/>
        </p:nvCxnSpPr>
        <p:spPr bwMode="auto">
          <a:xfrm>
            <a:off x="850342" y="6190430"/>
            <a:ext cx="83241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9" name="TextBox 138"/>
          <p:cNvSpPr txBox="1"/>
          <p:nvPr/>
        </p:nvSpPr>
        <p:spPr>
          <a:xfrm>
            <a:off x="1016456" y="6067319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Max/min data point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 bwMode="auto">
          <a:xfrm>
            <a:off x="700187" y="5748571"/>
            <a:ext cx="1651323" cy="828075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666892" y="2055144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= 15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7666892" y="2285169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= 15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7666892" y="420462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= 16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7666892" y="4434652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= 16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6776113" y="6106342"/>
            <a:ext cx="19143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[Source: McAndrews, D. 2000]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9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881" y="1248082"/>
            <a:ext cx="5888483" cy="4275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Results: Defects Delivered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 bwMode="auto">
          <a:xfrm rot="5400000">
            <a:off x="4089037" y="3624784"/>
            <a:ext cx="164561" cy="3797145"/>
          </a:xfrm>
          <a:prstGeom prst="rightBrace">
            <a:avLst>
              <a:gd name="adj1" fmla="val 8333"/>
              <a:gd name="adj2" fmla="val 4906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62293" y="5648700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CMMI Maturity Level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76113" y="6210076"/>
            <a:ext cx="1585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[Source: Jones, C. 2011]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7175" y="6210075"/>
            <a:ext cx="5141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Function points were translated to KLOC using backfire method (1FP = 100 LOC) .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247" y="2608778"/>
            <a:ext cx="2263849" cy="64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555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29" y="1260451"/>
            <a:ext cx="5965863" cy="433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TSP Compared to Other Methodologies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76113" y="6106342"/>
            <a:ext cx="1585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[Source: Jones, C. 2012]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0306" y="6220411"/>
            <a:ext cx="2137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RUP is Rational Unified Process.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0306" y="5967777"/>
            <a:ext cx="5141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Function points were translated to KLOC using backfire method (1FP = 100 LOC) 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457" y="2382860"/>
            <a:ext cx="2263849" cy="64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23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338" y="3581879"/>
            <a:ext cx="3121511" cy="830997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“We feel under control now. Don’t ever want to go back to the way we did things before …”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72462" y="4436371"/>
            <a:ext cx="2947596" cy="107721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“It’s not chaotic anymore. Not thrashing. We’re getting more work done in less time than ever before.”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5794" y="2696728"/>
            <a:ext cx="2947596" cy="107721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“Ability for the engineers and teams to use data to improve their own software development performance.”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492" y="2578576"/>
            <a:ext cx="3734696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“Team members feel empowered by having ownership of the team plan.”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5141" y="4831405"/>
            <a:ext cx="4231397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“TSP has enabled common understanding and shared vision.”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732" y="1575273"/>
            <a:ext cx="3044414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“Teams are able to see the bigger picture within a project.”</a:t>
            </a:r>
          </a:p>
        </p:txBody>
      </p:sp>
      <p:pic>
        <p:nvPicPr>
          <p:cNvPr id="6146" name="Picture 2" descr="C:\Users\mkasunic\Desktop\iStock_000010401735X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7" b="93353" l="2594" r="951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11701" y="3461652"/>
            <a:ext cx="932973" cy="93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8639" y="6022205"/>
            <a:ext cx="5206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Comments are  from presentations delivered at the 2012 TSP Symposium</a:t>
            </a:r>
            <a:br>
              <a:rPr lang="en-US" sz="1200" dirty="0" smtClean="0"/>
            </a:br>
            <a:r>
              <a:rPr lang="en-US" sz="1200" dirty="0" smtClean="0"/>
              <a:t> http</a:t>
            </a:r>
            <a:r>
              <a:rPr lang="en-US" sz="1200" dirty="0"/>
              <a:t>://www.sei.cmu.edu/tspsymposium/2012/proceedings.cfm</a:t>
            </a:r>
          </a:p>
        </p:txBody>
      </p:sp>
      <p:pic>
        <p:nvPicPr>
          <p:cNvPr id="6147" name="Picture 3" descr="C:\Users\mkasunic\Desktop\iStock_000010401735X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52" y="662981"/>
            <a:ext cx="1975569" cy="196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Improved Quality of Work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88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 Obtain the TSP Results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61736"/>
            <a:ext cx="8455025" cy="3325813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To realize the benefits of TSP, the team leader and team members must develop a shared understanding that</a:t>
            </a:r>
          </a:p>
          <a:p>
            <a:pPr lvl="1" eaLnBrk="1" hangingPunct="1"/>
            <a:r>
              <a:rPr lang="en-US" sz="1800" dirty="0" smtClean="0"/>
              <a:t>commitments </a:t>
            </a:r>
            <a:r>
              <a:rPr lang="en-US" sz="1800" dirty="0"/>
              <a:t>are </a:t>
            </a:r>
            <a:r>
              <a:rPr lang="en-US" sz="1800" i="1" dirty="0"/>
              <a:t>not</a:t>
            </a:r>
            <a:r>
              <a:rPr lang="en-US" sz="1800" dirty="0"/>
              <a:t> made without a </a:t>
            </a:r>
            <a:r>
              <a:rPr lang="en-US" sz="1800" dirty="0" smtClean="0"/>
              <a:t>plan</a:t>
            </a:r>
          </a:p>
          <a:p>
            <a:pPr lvl="1" eaLnBrk="1" hangingPunct="1"/>
            <a:r>
              <a:rPr lang="en-US" sz="1800" dirty="0"/>
              <a:t>the people who do the work must be involved in planning the work</a:t>
            </a:r>
          </a:p>
          <a:p>
            <a:pPr lvl="1" eaLnBrk="1" hangingPunct="1"/>
            <a:r>
              <a:rPr lang="en-US" sz="1800" dirty="0" smtClean="0"/>
              <a:t>all team members share in the ownership and responsibility for their commitments</a:t>
            </a:r>
            <a:endParaRPr lang="en-US" sz="1800" dirty="0"/>
          </a:p>
          <a:p>
            <a:pPr lvl="1" eaLnBrk="1" hangingPunct="1"/>
            <a:r>
              <a:rPr lang="en-US" sz="1800" dirty="0"/>
              <a:t>all products must be carefully reviewed</a:t>
            </a:r>
          </a:p>
          <a:p>
            <a:pPr lvl="1" eaLnBrk="1" hangingPunct="1"/>
            <a:r>
              <a:rPr lang="en-US" sz="1800" dirty="0" smtClean="0"/>
              <a:t>each team member is responsible </a:t>
            </a:r>
            <a:br>
              <a:rPr lang="en-US" sz="1800" dirty="0" smtClean="0"/>
            </a:br>
            <a:r>
              <a:rPr lang="en-US" sz="1800" dirty="0" smtClean="0"/>
              <a:t>for the quality of their work products </a:t>
            </a:r>
            <a:br>
              <a:rPr lang="en-US" sz="1800" dirty="0" smtClean="0"/>
            </a:br>
            <a:r>
              <a:rPr lang="en-US" sz="1800" dirty="0" smtClean="0"/>
              <a:t>and their schedule</a:t>
            </a:r>
          </a:p>
          <a:p>
            <a:pPr lvl="1" eaLnBrk="1" hangingPunct="1"/>
            <a:r>
              <a:rPr lang="en-US" sz="1800" dirty="0" smtClean="0"/>
              <a:t>all members of the team must be</a:t>
            </a:r>
            <a:br>
              <a:rPr lang="en-US" sz="1800" dirty="0" smtClean="0"/>
            </a:br>
            <a:r>
              <a:rPr lang="en-US" sz="1800" dirty="0" smtClean="0"/>
              <a:t>trained so that they can perform</a:t>
            </a:r>
            <a:br>
              <a:rPr lang="en-US" sz="1800" dirty="0" smtClean="0"/>
            </a:br>
            <a:r>
              <a:rPr lang="en-US" sz="1800" dirty="0" smtClean="0"/>
              <a:t>their TSP responsibilities</a:t>
            </a:r>
          </a:p>
        </p:txBody>
      </p:sp>
      <p:pic>
        <p:nvPicPr>
          <p:cNvPr id="3074" name="Picture 2" descr="C:\Users\mkasunic\Desktop\iStock_000020618421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4351916"/>
            <a:ext cx="2714625" cy="180123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3675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Importance of Developer Training</a:t>
            </a:r>
          </a:p>
        </p:txBody>
      </p:sp>
      <p:sp>
        <p:nvSpPr>
          <p:cNvPr id="3686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20125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In order to be successful with TSP, each member of the team is trained so that they acquire skills to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make realistic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negotiate commitments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track their work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produce high quality products</a:t>
            </a:r>
          </a:p>
          <a:p>
            <a:pPr marL="0" indent="0" eaLnBrk="1" hangingPunct="1">
              <a:spcBef>
                <a:spcPts val="3600"/>
              </a:spcBef>
              <a:spcAft>
                <a:spcPct val="0"/>
              </a:spcAft>
            </a:pPr>
            <a:r>
              <a:rPr lang="en-US" sz="2000" dirty="0" smtClean="0"/>
              <a:t>It is important that you support and encourage your team to successfully complete PSP/TSP training.</a:t>
            </a:r>
          </a:p>
          <a:p>
            <a:pPr lvl="1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Software developers: 	</a:t>
            </a:r>
            <a:r>
              <a:rPr lang="en-US" sz="2000" i="1" dirty="0" smtClean="0"/>
              <a:t>PSP Fundamentals </a:t>
            </a:r>
            <a:r>
              <a:rPr lang="en-US" sz="2000" dirty="0" smtClean="0"/>
              <a:t>and</a:t>
            </a:r>
            <a:r>
              <a:rPr lang="en-US" sz="2000" i="1" dirty="0" smtClean="0"/>
              <a:t> Advanced PSP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Other team members: 	</a:t>
            </a:r>
            <a:r>
              <a:rPr lang="en-US" sz="2000" i="1" dirty="0" smtClean="0"/>
              <a:t>TSP Team Member Training</a:t>
            </a: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415" y="2072448"/>
            <a:ext cx="2404072" cy="15951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7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TSP promotes project ownership by the team.</a:t>
            </a:r>
          </a:p>
          <a:p>
            <a:pPr marL="0" indent="0" eaLnBrk="1" hangingPunct="1"/>
            <a:r>
              <a:rPr lang="en-US" dirty="0" smtClean="0"/>
              <a:t>TSP provides the tools to enable the team to be successful.</a:t>
            </a:r>
          </a:p>
          <a:p>
            <a:pPr marL="0" indent="0" eaLnBrk="1" hangingPunct="1"/>
            <a:r>
              <a:rPr lang="en-US" dirty="0" smtClean="0"/>
              <a:t>Empirical results demonstrate the effectiveness of TSP</a:t>
            </a:r>
            <a:endParaRPr lang="en-US" sz="1300" dirty="0" smtClean="0"/>
          </a:p>
          <a:p>
            <a:pPr lvl="1" eaLnBrk="1" hangingPunct="1"/>
            <a:r>
              <a:rPr lang="en-US" dirty="0" smtClean="0"/>
              <a:t>high-maturity outcomes</a:t>
            </a:r>
          </a:p>
          <a:p>
            <a:pPr lvl="1" eaLnBrk="1" hangingPunct="1"/>
            <a:r>
              <a:rPr lang="en-US" dirty="0" smtClean="0"/>
              <a:t>predictable cost and schedule</a:t>
            </a:r>
          </a:p>
          <a:p>
            <a:pPr lvl="1" eaLnBrk="1" hangingPunct="1"/>
            <a:r>
              <a:rPr lang="en-US" dirty="0" smtClean="0"/>
              <a:t>near defect-free quality</a:t>
            </a:r>
          </a:p>
          <a:p>
            <a:pPr lvl="1" eaLnBrk="1" hangingPunct="1"/>
            <a:r>
              <a:rPr lang="en-US" dirty="0" smtClean="0"/>
              <a:t>satisfied developers, managers, and customers</a:t>
            </a:r>
          </a:p>
          <a:p>
            <a:pPr lvl="1" eaLnBrk="1" hangingPunct="1"/>
            <a:r>
              <a:rPr lang="en-US" dirty="0" smtClean="0"/>
              <a:t>accelerated process maturity</a:t>
            </a:r>
          </a:p>
          <a:p>
            <a:pPr marL="0" indent="0" eaLnBrk="1" hangingPunct="1"/>
            <a:endParaRPr lang="en-US" dirty="0" smtClean="0"/>
          </a:p>
        </p:txBody>
      </p:sp>
      <p:pic>
        <p:nvPicPr>
          <p:cNvPr id="1026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43" y="45021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69913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Peek into a TSP Weekly Meeting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94713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We are about to watch a TSP team conduct part of their weekly meeting.</a:t>
            </a:r>
          </a:p>
          <a:p>
            <a:pPr lvl="1" eaLnBrk="1" hangingPunct="1"/>
            <a:r>
              <a:rPr lang="en-US" dirty="0" smtClean="0"/>
              <a:t>The team is composed of four team members, a team leader and a TSP coach.</a:t>
            </a:r>
          </a:p>
          <a:p>
            <a:pPr lvl="1" eaLnBrk="1" hangingPunct="1"/>
            <a:r>
              <a:rPr lang="en-US" dirty="0" smtClean="0"/>
              <a:t>The team developed their plan and started work seven weeks ago.</a:t>
            </a:r>
          </a:p>
          <a:p>
            <a:pPr lvl="1" eaLnBrk="1" hangingPunct="1"/>
            <a:r>
              <a:rPr lang="en-US" dirty="0" smtClean="0"/>
              <a:t>The team is meeting weekly to discuss the status against their plan and to manage the quality of their product.</a:t>
            </a:r>
          </a:p>
          <a:p>
            <a:pPr marL="0" indent="0" eaLnBrk="1" hangingPunct="1"/>
            <a:r>
              <a:rPr lang="en-US" dirty="0" smtClean="0"/>
              <a:t>After we watch the video, we will have a class discussion about how the teams in your organization plan and manage their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References</a:t>
            </a:r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gray">
          <a:xfrm>
            <a:off x="3810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2400"/>
              </a:spcBef>
              <a:spcAft>
                <a:spcPts val="0"/>
              </a:spcAft>
              <a:buSzPct val="70000"/>
            </a:pPr>
            <a:r>
              <a:rPr lang="en-US" sz="1600" dirty="0" smtClean="0"/>
              <a:t>McAndrews</a:t>
            </a:r>
            <a:r>
              <a:rPr lang="en-US" sz="1600" dirty="0"/>
              <a:t>, D. </a:t>
            </a:r>
            <a:r>
              <a:rPr lang="en-US" sz="1600" i="1" dirty="0"/>
              <a:t>The Team Software Process: An Overview and Preliminary Results of Using Disciplined Practices</a:t>
            </a:r>
            <a:r>
              <a:rPr lang="en-US" sz="1600" dirty="0"/>
              <a:t> (CMU/SEI-2000-TR-015, ADA387260). Pittsburgh, PA: Software Engineering Institute, Carnegie Mellon University, 2000. http://www.sei.cmu.edu/publications/documents/00.reports/00tr015.html</a:t>
            </a:r>
            <a:r>
              <a:rPr lang="en-US" sz="1600" dirty="0" smtClean="0"/>
              <a:t>.</a:t>
            </a:r>
            <a:endParaRPr lang="en-US" sz="1600" dirty="0"/>
          </a:p>
          <a:p>
            <a:pPr>
              <a:spcBef>
                <a:spcPts val="2400"/>
              </a:spcBef>
              <a:spcAft>
                <a:spcPts val="0"/>
              </a:spcAft>
              <a:buSzPct val="70000"/>
            </a:pPr>
            <a:r>
              <a:rPr lang="en-US" sz="1600" dirty="0" smtClean="0"/>
              <a:t>Jones, C. </a:t>
            </a:r>
            <a:r>
              <a:rPr lang="en-US" sz="1600" i="1" dirty="0" smtClean="0"/>
              <a:t>Software Quality in 2010: A Survey of the State of the Art. </a:t>
            </a:r>
            <a:r>
              <a:rPr lang="en-US" sz="1600" dirty="0" smtClean="0"/>
              <a:t>http</a:t>
            </a:r>
            <a:r>
              <a:rPr lang="en-US" sz="1600" dirty="0"/>
              <a:t>://</a:t>
            </a:r>
            <a:r>
              <a:rPr lang="en-US" sz="1600" dirty="0" smtClean="0"/>
              <a:t>www.sqgne.org/presentations/2010-11/Jones-Nov-2010.pdf  (2011).</a:t>
            </a:r>
            <a:endParaRPr lang="en-US" sz="1600" dirty="0"/>
          </a:p>
          <a:p>
            <a:pPr>
              <a:spcBef>
                <a:spcPts val="2400"/>
              </a:spcBef>
              <a:spcAft>
                <a:spcPts val="0"/>
              </a:spcAft>
              <a:buSzPct val="70000"/>
            </a:pPr>
            <a:r>
              <a:rPr lang="en-US" sz="1600" dirty="0" smtClean="0"/>
              <a:t>Jones, C. </a:t>
            </a:r>
            <a:r>
              <a:rPr lang="en-US" sz="1600" i="1" dirty="0" smtClean="0"/>
              <a:t>Software Quality in 2011: A Survey of the State of the Art.</a:t>
            </a:r>
            <a:r>
              <a:rPr lang="en-US" sz="1600" i="1" dirty="0"/>
              <a:t/>
            </a:r>
            <a:br>
              <a:rPr lang="en-US" sz="1600" i="1" dirty="0"/>
            </a:br>
            <a:r>
              <a:rPr lang="en-US" sz="1600" dirty="0" smtClean="0"/>
              <a:t>http</a:t>
            </a:r>
            <a:r>
              <a:rPr lang="en-US" sz="1600" dirty="0"/>
              <a:t>://</a:t>
            </a:r>
            <a:r>
              <a:rPr lang="en-US" sz="1600" dirty="0" smtClean="0"/>
              <a:t>sqgne.org/presentations/2011-12/Jones-Sep-2011.pdf  (2012).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04838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In Your Organization?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What is your organization’s current practice? </a:t>
            </a:r>
          </a:p>
          <a:p>
            <a:pPr lvl="1" eaLnBrk="1" hangingPunct="1"/>
            <a:r>
              <a:rPr lang="en-US" dirty="0" smtClean="0"/>
              <a:t>How is it similar to what we just observed?</a:t>
            </a:r>
          </a:p>
          <a:p>
            <a:pPr lvl="1" eaLnBrk="1" hangingPunct="1"/>
            <a:r>
              <a:rPr lang="en-US" dirty="0" smtClean="0"/>
              <a:t>How is it different?</a:t>
            </a:r>
          </a:p>
          <a:p>
            <a:pPr marL="0" indent="0" eaLnBrk="1" hangingPunct="1"/>
            <a:r>
              <a:rPr lang="en-US" dirty="0" smtClean="0"/>
              <a:t>In your organization</a:t>
            </a:r>
          </a:p>
          <a:p>
            <a:pPr lvl="1" eaLnBrk="1" hangingPunct="1"/>
            <a:r>
              <a:rPr lang="en-US" dirty="0" smtClean="0"/>
              <a:t>Who makes the plans?</a:t>
            </a:r>
          </a:p>
          <a:p>
            <a:pPr lvl="1" eaLnBrk="1" hangingPunct="1"/>
            <a:r>
              <a:rPr lang="en-US" dirty="0" smtClean="0"/>
              <a:t>How are they developed?</a:t>
            </a:r>
          </a:p>
          <a:p>
            <a:pPr lvl="1" eaLnBrk="1" hangingPunct="1"/>
            <a:r>
              <a:rPr lang="en-US" dirty="0" smtClean="0"/>
              <a:t>Who makes the commitments to management?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dirty="0" smtClean="0"/>
              <a:t>How well do these practices satisfy the principles of building motivated self-managed work teams?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The TSP Weekly Meeting - Reprise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team we “glimpsed” in the video</a:t>
            </a:r>
          </a:p>
          <a:p>
            <a:pPr lvl="1" eaLnBrk="1" hangingPunct="1"/>
            <a:r>
              <a:rPr lang="en-US" dirty="0" smtClean="0"/>
              <a:t>creates detailed plans that all team members are committed to</a:t>
            </a:r>
          </a:p>
          <a:p>
            <a:pPr lvl="1" eaLnBrk="1" hangingPunct="1"/>
            <a:r>
              <a:rPr lang="en-US" dirty="0" smtClean="0"/>
              <a:t>gathers complete, consistent, and accurate data</a:t>
            </a:r>
          </a:p>
          <a:p>
            <a:pPr lvl="1" eaLnBrk="1" hangingPunct="1"/>
            <a:r>
              <a:rPr lang="en-US" dirty="0" smtClean="0"/>
              <a:t>tracks the status of its plan on a weekly basis and takes responsibility for schedule problems</a:t>
            </a:r>
          </a:p>
          <a:p>
            <a:pPr lvl="1" eaLnBrk="1" hangingPunct="1"/>
            <a:r>
              <a:rPr lang="en-US" dirty="0" smtClean="0"/>
              <a:t>regularly conducts load balancing to ensure an optimized schedule with respect to time-to-delivery</a:t>
            </a:r>
          </a:p>
          <a:p>
            <a:pPr lvl="1" eaLnBrk="1" hangingPunct="1"/>
            <a:r>
              <a:rPr lang="en-US" dirty="0" smtClean="0"/>
              <a:t>reviews the quality of its product weekly and is accountable for building a superior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69913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81113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TSP</a:t>
            </a:r>
          </a:p>
          <a:p>
            <a:pPr lvl="1" eaLnBrk="1" hangingPunct="1"/>
            <a:r>
              <a:rPr lang="en-US" dirty="0" smtClean="0"/>
              <a:t>establishes self-managed teams</a:t>
            </a:r>
          </a:p>
          <a:p>
            <a:pPr lvl="1" eaLnBrk="1" hangingPunct="1"/>
            <a:r>
              <a:rPr lang="en-US" dirty="0" smtClean="0"/>
              <a:t>is guided by a defined process framework</a:t>
            </a:r>
          </a:p>
          <a:p>
            <a:pPr lvl="1" eaLnBrk="1" hangingPunct="1"/>
            <a:r>
              <a:rPr lang="en-US" dirty="0" smtClean="0"/>
              <a:t>provides a team-based project planning process guided by a coach</a:t>
            </a:r>
          </a:p>
          <a:p>
            <a:pPr lvl="1" eaLnBrk="1" hangingPunct="1"/>
            <a:r>
              <a:rPr lang="en-US" dirty="0" smtClean="0"/>
              <a:t>includes metrics for tracking project status and product quality</a:t>
            </a:r>
          </a:p>
          <a:p>
            <a:pPr lvl="1" eaLnBrk="1" hangingPunct="1"/>
            <a:r>
              <a:rPr lang="en-US" dirty="0" smtClean="0"/>
              <a:t>provides immediate, measurable benefits</a:t>
            </a:r>
          </a:p>
        </p:txBody>
      </p:sp>
      <p:sp>
        <p:nvSpPr>
          <p:cNvPr id="5" name="Isosceles Triangle 1"/>
          <p:cNvSpPr>
            <a:spLocks noChangeArrowheads="1"/>
          </p:cNvSpPr>
          <p:nvPr/>
        </p:nvSpPr>
        <p:spPr bwMode="auto">
          <a:xfrm rot="5400000">
            <a:off x="-625755" y="1793875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3"/>
          <p:cNvSpPr>
            <a:spLocks noGrp="1" noChangeArrowheads="1"/>
          </p:cNvSpPr>
          <p:nvPr>
            <p:ph type="title"/>
          </p:nvPr>
        </p:nvSpPr>
        <p:spPr>
          <a:xfrm>
            <a:off x="257175" y="60483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TSP Teams Are Self-Managed</a:t>
            </a:r>
          </a:p>
        </p:txBody>
      </p:sp>
      <p:sp>
        <p:nvSpPr>
          <p:cNvPr id="10243" name="Oval 4"/>
          <p:cNvSpPr>
            <a:spLocks noChangeArrowheads="1"/>
          </p:cNvSpPr>
          <p:nvPr/>
        </p:nvSpPr>
        <p:spPr bwMode="auto">
          <a:xfrm>
            <a:off x="2089150" y="1638300"/>
            <a:ext cx="406400" cy="36988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 dirty="0"/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1219200" y="3022600"/>
            <a:ext cx="2146300" cy="369888"/>
            <a:chOff x="1219200" y="3213100"/>
            <a:chExt cx="2146300" cy="369888"/>
          </a:xfrm>
        </p:grpSpPr>
        <p:sp>
          <p:nvSpPr>
            <p:cNvPr id="10258" name="Oval 5"/>
            <p:cNvSpPr>
              <a:spLocks noChangeArrowheads="1"/>
            </p:cNvSpPr>
            <p:nvPr/>
          </p:nvSpPr>
          <p:spPr bwMode="auto">
            <a:xfrm>
              <a:off x="1219200" y="3213100"/>
              <a:ext cx="406400" cy="369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9" name="Oval 6"/>
            <p:cNvSpPr>
              <a:spLocks noChangeArrowheads="1"/>
            </p:cNvSpPr>
            <p:nvPr/>
          </p:nvSpPr>
          <p:spPr bwMode="auto">
            <a:xfrm>
              <a:off x="1799167" y="3213100"/>
              <a:ext cx="406400" cy="369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60" name="Oval 7"/>
            <p:cNvSpPr>
              <a:spLocks noChangeArrowheads="1"/>
            </p:cNvSpPr>
            <p:nvPr/>
          </p:nvSpPr>
          <p:spPr bwMode="auto">
            <a:xfrm>
              <a:off x="2379134" y="3213100"/>
              <a:ext cx="406400" cy="369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61" name="Oval 8"/>
            <p:cNvSpPr>
              <a:spLocks noChangeArrowheads="1"/>
            </p:cNvSpPr>
            <p:nvPr/>
          </p:nvSpPr>
          <p:spPr bwMode="auto">
            <a:xfrm>
              <a:off x="2959100" y="3213100"/>
              <a:ext cx="406400" cy="3698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10245" name="AutoShape 9"/>
          <p:cNvCxnSpPr>
            <a:cxnSpLocks noChangeShapeType="1"/>
            <a:stCxn id="10243" idx="4"/>
            <a:endCxn id="10258" idx="7"/>
          </p:cNvCxnSpPr>
          <p:nvPr/>
        </p:nvCxnSpPr>
        <p:spPr bwMode="auto">
          <a:xfrm flipH="1">
            <a:off x="1566863" y="2008188"/>
            <a:ext cx="725487" cy="1068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6" name="AutoShape 10"/>
          <p:cNvCxnSpPr>
            <a:cxnSpLocks noChangeShapeType="1"/>
            <a:stCxn id="10243" idx="4"/>
            <a:endCxn id="10259" idx="0"/>
          </p:cNvCxnSpPr>
          <p:nvPr/>
        </p:nvCxnSpPr>
        <p:spPr bwMode="auto">
          <a:xfrm flipH="1">
            <a:off x="2001838" y="2008188"/>
            <a:ext cx="290512" cy="1014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7" name="AutoShape 11"/>
          <p:cNvCxnSpPr>
            <a:cxnSpLocks noChangeShapeType="1"/>
            <a:stCxn id="10243" idx="4"/>
            <a:endCxn id="10260" idx="0"/>
          </p:cNvCxnSpPr>
          <p:nvPr/>
        </p:nvCxnSpPr>
        <p:spPr bwMode="auto">
          <a:xfrm>
            <a:off x="2292350" y="2008188"/>
            <a:ext cx="290513" cy="1014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8" name="AutoShape 12"/>
          <p:cNvCxnSpPr>
            <a:cxnSpLocks noChangeShapeType="1"/>
            <a:stCxn id="10243" idx="4"/>
            <a:endCxn id="10261" idx="1"/>
          </p:cNvCxnSpPr>
          <p:nvPr/>
        </p:nvCxnSpPr>
        <p:spPr bwMode="auto">
          <a:xfrm>
            <a:off x="2292350" y="2008188"/>
            <a:ext cx="725488" cy="1068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965700" y="1390650"/>
            <a:ext cx="2654300" cy="2611438"/>
            <a:chOff x="3016" y="1205"/>
            <a:chExt cx="1672" cy="1645"/>
          </a:xfrm>
        </p:grpSpPr>
        <p:sp>
          <p:nvSpPr>
            <p:cNvPr id="10252" name="Oval 14"/>
            <p:cNvSpPr>
              <a:spLocks noChangeArrowheads="1"/>
            </p:cNvSpPr>
            <p:nvPr/>
          </p:nvSpPr>
          <p:spPr bwMode="auto">
            <a:xfrm>
              <a:off x="3072" y="1322"/>
              <a:ext cx="1568" cy="152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3" name="Oval 15"/>
            <p:cNvSpPr>
              <a:spLocks noChangeArrowheads="1"/>
            </p:cNvSpPr>
            <p:nvPr/>
          </p:nvSpPr>
          <p:spPr bwMode="auto">
            <a:xfrm>
              <a:off x="3016" y="1715"/>
              <a:ext cx="256" cy="23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4" name="Oval 16"/>
            <p:cNvSpPr>
              <a:spLocks noChangeArrowheads="1"/>
            </p:cNvSpPr>
            <p:nvPr/>
          </p:nvSpPr>
          <p:spPr bwMode="auto">
            <a:xfrm>
              <a:off x="3272" y="2585"/>
              <a:ext cx="256" cy="23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5" name="Oval 17"/>
            <p:cNvSpPr>
              <a:spLocks noChangeArrowheads="1"/>
            </p:cNvSpPr>
            <p:nvPr/>
          </p:nvSpPr>
          <p:spPr bwMode="auto">
            <a:xfrm>
              <a:off x="4208" y="2585"/>
              <a:ext cx="256" cy="23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6" name="Oval 18"/>
            <p:cNvSpPr>
              <a:spLocks noChangeArrowheads="1"/>
            </p:cNvSpPr>
            <p:nvPr/>
          </p:nvSpPr>
          <p:spPr bwMode="auto">
            <a:xfrm>
              <a:off x="3728" y="1205"/>
              <a:ext cx="256" cy="23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257" name="Oval 19"/>
            <p:cNvSpPr>
              <a:spLocks noChangeArrowheads="1"/>
            </p:cNvSpPr>
            <p:nvPr/>
          </p:nvSpPr>
          <p:spPr bwMode="auto">
            <a:xfrm>
              <a:off x="4432" y="1715"/>
              <a:ext cx="256" cy="23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0250" name="Text Box 20"/>
          <p:cNvSpPr txBox="1">
            <a:spLocks noChangeArrowheads="1"/>
          </p:cNvSpPr>
          <p:nvPr/>
        </p:nvSpPr>
        <p:spPr bwMode="auto">
          <a:xfrm>
            <a:off x="911225" y="4397375"/>
            <a:ext cx="291941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2400" b="1" dirty="0"/>
              <a:t>Traditional team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The leader plans, directs, 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and tracks the team’s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work. </a:t>
            </a:r>
          </a:p>
        </p:txBody>
      </p:sp>
      <p:sp>
        <p:nvSpPr>
          <p:cNvPr id="10251" name="Text Box 21"/>
          <p:cNvSpPr txBox="1">
            <a:spLocks noChangeArrowheads="1"/>
          </p:cNvSpPr>
          <p:nvPr/>
        </p:nvSpPr>
        <p:spPr bwMode="auto">
          <a:xfrm>
            <a:off x="4902200" y="4397375"/>
            <a:ext cx="34737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2400" b="1" dirty="0" smtClean="0"/>
              <a:t>Self-managed </a:t>
            </a:r>
            <a:r>
              <a:rPr lang="en-US" sz="2400" b="1" dirty="0"/>
              <a:t>team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The team members participate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in planning, managing, and 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/>
              <a:t>tracking their own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81025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TSP Team Member Roles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3813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All team members have traditional roles; for example developer, tester, or inspector.</a:t>
            </a:r>
          </a:p>
          <a:p>
            <a:pPr marL="0" indent="0" eaLnBrk="1" hangingPunct="1"/>
            <a:r>
              <a:rPr lang="en-US" dirty="0" smtClean="0"/>
              <a:t>They also share self-management responsibilities through eight </a:t>
            </a:r>
            <a:br>
              <a:rPr lang="en-US" dirty="0" smtClean="0"/>
            </a:br>
            <a:r>
              <a:rPr lang="en-US" dirty="0" smtClean="0"/>
              <a:t>defined management roles.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Customer Interface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Design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Implementation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Planning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Process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Quality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Support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Test</a:t>
            </a:r>
          </a:p>
        </p:txBody>
      </p:sp>
      <p:pic>
        <p:nvPicPr>
          <p:cNvPr id="1126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3111500"/>
            <a:ext cx="40671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07175" y="381006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95000"/>
                  </a:schemeClr>
                </a:solidFill>
              </a:rPr>
              <a:t>Team</a:t>
            </a:r>
            <a:br>
              <a:rPr lang="en-US" b="1" dirty="0" smtClean="0">
                <a:solidFill>
                  <a:schemeClr val="accent3">
                    <a:lumMod val="9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95000"/>
                  </a:schemeClr>
                </a:solidFill>
              </a:rPr>
              <a:t>Leader</a:t>
            </a:r>
            <a:endParaRPr lang="en-US" b="1" dirty="0">
              <a:solidFill>
                <a:schemeClr val="accent3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12004</TotalTime>
  <Words>2115</Words>
  <Application>Microsoft Office PowerPoint</Application>
  <PresentationFormat>On-screen Show (4:3)</PresentationFormat>
  <Paragraphs>410</Paragraphs>
  <Slides>41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MS PGothic</vt:lpstr>
      <vt:lpstr>Arial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What Is the Team Software Process?</vt:lpstr>
      <vt:lpstr>A Peek into a TSP Weekly Meeting</vt:lpstr>
      <vt:lpstr>In Your Organization?</vt:lpstr>
      <vt:lpstr>The TSP Weekly Meeting - Reprise</vt:lpstr>
      <vt:lpstr>Topics</vt:lpstr>
      <vt:lpstr>TSP Teams Are Self-Managed</vt:lpstr>
      <vt:lpstr>TSP Team Member Roles</vt:lpstr>
      <vt:lpstr>The Team Leader’s Role</vt:lpstr>
      <vt:lpstr>The Team Lead as Developer</vt:lpstr>
      <vt:lpstr>Topics</vt:lpstr>
      <vt:lpstr>The TSP Defined Process Framework</vt:lpstr>
      <vt:lpstr>The TSP Process Scripts</vt:lpstr>
      <vt:lpstr>Topics </vt:lpstr>
      <vt:lpstr>Planning and Team Building</vt:lpstr>
      <vt:lpstr>TSP Development Strategy</vt:lpstr>
      <vt:lpstr>Planning in TSP – Bird’s Eye View</vt:lpstr>
      <vt:lpstr>Multiple Levels of Planning</vt:lpstr>
      <vt:lpstr>The TSP Launch Process</vt:lpstr>
      <vt:lpstr>Class Discussion - Coaches</vt:lpstr>
      <vt:lpstr>The TSP Coach</vt:lpstr>
      <vt:lpstr>The TSP Coach</vt:lpstr>
      <vt:lpstr>Topics</vt:lpstr>
      <vt:lpstr>Tracking and Status Reporting</vt:lpstr>
      <vt:lpstr>Schedule</vt:lpstr>
      <vt:lpstr>Time</vt:lpstr>
      <vt:lpstr>Size</vt:lpstr>
      <vt:lpstr>Defects</vt:lpstr>
      <vt:lpstr>What the Base Measures Provide</vt:lpstr>
      <vt:lpstr>Topics</vt:lpstr>
      <vt:lpstr>TSP Benefit: Reduction in System Test Time</vt:lpstr>
      <vt:lpstr>Results: Schedule and Effort Deviations</vt:lpstr>
      <vt:lpstr>Results: Defects Delivered</vt:lpstr>
      <vt:lpstr>TSP Compared to Other Methodologies</vt:lpstr>
      <vt:lpstr>Improved Quality of Work Life</vt:lpstr>
      <vt:lpstr>To Obtain the TSP Results</vt:lpstr>
      <vt:lpstr>The Importance of Developer Training</vt:lpstr>
      <vt:lpstr>Messages to Remember</vt:lpstr>
      <vt:lpstr>References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 Presentation (Full Color): Preformatted Design and Template Items</dc:title>
  <dc:creator>wrt</dc:creator>
  <cp:lastModifiedBy>wrn_loc_adm</cp:lastModifiedBy>
  <cp:revision>211</cp:revision>
  <cp:lastPrinted>2012-12-03T19:14:05Z</cp:lastPrinted>
  <dcterms:created xsi:type="dcterms:W3CDTF">2007-05-18T17:36:36Z</dcterms:created>
  <dcterms:modified xsi:type="dcterms:W3CDTF">2018-09-06T00:15:48Z</dcterms:modified>
</cp:coreProperties>
</file>